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charts/chart1.xml" ContentType="application/vnd.openxmlformats-officedocument.drawingml.chart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charts/chart2.xml" ContentType="application/vnd.openxmlformats-officedocument.drawingml.chart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Market ($B)</c:v>
                </c:pt>
              </c:strCache>
            </c:strRef>
          </c:tx>
          <c:spPr>
            <a:solidFill>
              <a:srgbClr val="6B7888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1" i="0" strike="noStrike" sz="1100" u="none">
                    <a:solidFill>
                      <a:srgbClr val="FFFFFF"/>
                    </a:solidFill>
                    <a:latin typeface="Calibri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dPt>
            <c:idx val="0"/>
            <c:invertIfNegative val="0"/>
            <c:bubble3D val="0"/>
            <c:spPr>
              <a:solidFill>
                <a:srgbClr val="6B7888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E0A94F"/>
              </a:solidFill>
              <a:effectLst/>
            </c:spPr>
          </c:dPt>
          <c:dPt>
            <c:idx val="2"/>
            <c:invertIfNegative val="0"/>
            <c:bubble3D val="0"/>
            <c:spPr>
              <a:solidFill>
                <a:srgbClr val="E0A94F"/>
              </a:solidFill>
              <a:effectLst/>
            </c:spPr>
          </c:dPt>
          <c:dPt>
            <c:idx val="3"/>
            <c:invertIfNegative val="0"/>
            <c:bubble3D val="0"/>
            <c:spPr>
              <a:solidFill>
                <a:srgbClr val="E0A94F"/>
              </a:solidFill>
              <a:effectLst/>
            </c:spPr>
          </c:dPt>
          <c:cat>
            <c:multiLvlStrRef>
              <c:f>Sheet1!$A$2:$A$5</c:f>
              <c:multiLvlStrCache>
                <c:ptCount val="4"/>
                <c:lvl>
                  <c:pt idx="0">
                    <c:v>2024</c:v>
                  </c:pt>
                  <c:pt idx="1">
                    <c:v>2027</c:v>
                  </c:pt>
                  <c:pt idx="2">
                    <c:v>2030</c:v>
                  </c:pt>
                  <c:pt idx="3">
                    <c:v>2033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3.9</c:v>
                </c:pt>
                <c:pt idx="1">
                  <c:v>9</c:v>
                </c:pt>
                <c:pt idx="2">
                  <c:v>21</c:v>
                </c:pt>
                <c:pt idx="3">
                  <c:v>42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1" i="0" strike="noStrike" sz="1100" u="none">
                  <a:solidFill>
                    <a:srgbClr val="FFFFFF"/>
                  </a:solidFill>
                  <a:latin typeface="Calibri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55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94A1AF"/>
                </a:solidFill>
                <a:latin typeface="Calibri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1"/>
        <c:axPos val="l"/>
        <c:numFmt formatCode="General" sourceLinked="0"/>
        <c:majorTickMark val="out"/>
        <c:minorTickMark val="none"/>
        <c:tickLblPos val="nextTo"/>
        <c:spPr>
          <a:ln w="12700" cap="flat">
            <a:noFill/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161C26"/>
        </a:solidFill>
        <a:ln>
          <a:noFill/>
        </a:ln>
        <a:effectLst/>
      </c:spPr>
    </c:plotArea>
    <c:plotVisOnly val="1"/>
    <c:dispBlanksAs val="span"/>
  </c:chart>
  <c:spPr>
    <a:solidFill>
      <a:srgbClr val="161C26"/>
    </a:solidFill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Use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E0A94F"/>
              </a:solidFill>
              <a:ln w="19050" cap="flat">
                <a:solidFill>
                  <a:srgbClr val="0B0F16"/>
                </a:solidFill>
                <a:prstDash val="solid"/>
                <a:round/>
              </a:ln>
              <a:effectLst/>
            </c:spPr>
          </c:dPt>
          <c:dPt>
            <c:idx val="1"/>
            <c:bubble3D val="0"/>
            <c:spPr>
              <a:solidFill>
                <a:srgbClr val="B9863A"/>
              </a:solidFill>
              <a:ln w="19050" cap="flat">
                <a:solidFill>
                  <a:srgbClr val="0B0F16"/>
                </a:solidFill>
                <a:prstDash val="solid"/>
                <a:round/>
              </a:ln>
              <a:effectLst/>
            </c:spPr>
          </c:dPt>
          <c:dPt>
            <c:idx val="2"/>
            <c:bubble3D val="0"/>
            <c:spPr>
              <a:solidFill>
                <a:srgbClr val="8A7340"/>
              </a:solidFill>
              <a:ln w="19050" cap="flat">
                <a:solidFill>
                  <a:srgbClr val="0B0F16"/>
                </a:solidFill>
                <a:prstDash val="solid"/>
                <a:round/>
              </a:ln>
              <a:effectLst/>
            </c:spPr>
          </c:dPt>
          <c:dPt>
            <c:idx val="3"/>
            <c:bubble3D val="0"/>
            <c:spPr>
              <a:solidFill>
                <a:srgbClr val="6B7888"/>
              </a:solidFill>
              <a:ln w="19050" cap="flat">
                <a:solidFill>
                  <a:srgbClr val="0B0F16"/>
                </a:solidFill>
                <a:prstDash val="solid"/>
                <a:round/>
              </a:ln>
              <a:effectLst/>
            </c:spPr>
          </c:dPt>
          <c:dPt>
            <c:idx val="4"/>
            <c:bubble3D val="0"/>
            <c:spPr>
              <a:solidFill>
                <a:srgbClr val="3E4654"/>
              </a:solidFill>
              <a:ln w="19050" cap="flat">
                <a:solidFill>
                  <a:srgbClr val="0B0F16"/>
                </a:solidFill>
                <a:prstDash val="solid"/>
                <a:round/>
              </a:ln>
              <a:effectLst/>
            </c:spPr>
          </c:dPt>
          <c:dLbls>
            <c:dLbl>
              <c:idx val="0"/>
              <c:numFmt formatCode="General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000000"/>
                      </a:solidFill>
                      <a:latin typeface="Arial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1"/>
              <c:numFmt formatCode="General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000000"/>
                      </a:solidFill>
                      <a:latin typeface="Arial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2"/>
              <c:numFmt formatCode="General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000000"/>
                      </a:solidFill>
                      <a:latin typeface="Arial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3"/>
              <c:numFmt formatCode="General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000000"/>
                      </a:solidFill>
                      <a:latin typeface="Arial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4"/>
              <c:numFmt formatCode="General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000000"/>
                      </a:solidFill>
                      <a:latin typeface="Arial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</c:dLbl>
            <c:numFmt formatCode="General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Sheet1!$A$2:$A$6</c:f>
              <c:strCache>
                <c:ptCount val="5"/>
                <c:pt idx="0">
                  <c:v>Backend &amp; infra</c:v>
                </c:pt>
                <c:pt idx="1">
                  <c:v>Web patrol</c:v>
                </c:pt>
                <c:pt idx="2">
                  <c:v>Compliance &amp; legal</c:v>
                </c:pt>
                <c:pt idx="3">
                  <c:v>Go-to-market</c:v>
                </c:pt>
                <c:pt idx="4">
                  <c:v>Ops &amp; reserve</c:v>
                </c:pt>
              </c:strCache>
            </c:strRef>
          </c:cat>
          <c:val>
            <c:numRef>
              <c:f>Sheet1!$B$2:$B$6</c:f>
              <c:numCache>
                <c:ptCount val="5"/>
                <c:pt idx="0">
                  <c:v>40</c:v>
                </c:pt>
                <c:pt idx="1">
                  <c:v>20</c:v>
                </c:pt>
                <c:pt idx="2">
                  <c:v>15</c:v>
                </c:pt>
                <c:pt idx="3">
                  <c:v>15</c:v>
                </c:pt>
                <c:pt idx="4">
                  <c:v>10</c:v>
                </c:pt>
              </c:numCache>
            </c:numRef>
          </c:val>
        </c:ser>
        <c:firstSliceAng val="0"/>
        <c:holeSize val="58"/>
      </c:doughnutChart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950">
              <a:solidFill>
                <a:srgbClr val="94A1AF"/>
              </a:solidFill>
              <a:latin typeface="Calibri"/>
              <a:cs typeface="Calibri"/>
      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
		<Relationship Id="rId1" Type="http://schemas.openxmlformats.org/officeDocument/2006/relationships/theme" Target="../theme/theme1.xml"/>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		<Relationships xmlns="http://schemas.openxmlformats.org/package/2006/relationships">
			<Relationship Id="rId1" Type="http://schemas.openxmlformats.org/officeDocument/2006/relationships/notesMaster" Target="../notesMasters/notesMaster1.xml"/>
			<Relationship Id="rId2" Type="http://schemas.openxmlformats.org/officeDocument/2006/relationships/slide" Target="../slides/slide1.xml"/>
		</Relationships>
</file>

<file path=ppt/notesSlides/_rels/notesSlide2.xml.rels><?xml version="1.0" encoding="UTF-8" standalone="yes"?>
		<Relationships xmlns="http://schemas.openxmlformats.org/package/2006/relationships">
			<Relationship Id="rId1" Type="http://schemas.openxmlformats.org/officeDocument/2006/relationships/notesMaster" Target="../notesMasters/notesMaster1.xml"/>
			<Relationship Id="rId2" Type="http://schemas.openxmlformats.org/officeDocument/2006/relationships/slide" Target="../slides/slide2.xml"/>
		</Relationships>
</file>

<file path=ppt/notesSlides/_rels/notesSlide3.xml.rels><?xml version="1.0" encoding="UTF-8" standalone="yes"?>
		<Relationships xmlns="http://schemas.openxmlformats.org/package/2006/relationships">
			<Relationship Id="rId1" Type="http://schemas.openxmlformats.org/officeDocument/2006/relationships/notesMaster" Target="../notesMasters/notesMaster1.xml"/>
			<Relationship Id="rId2" Type="http://schemas.openxmlformats.org/officeDocument/2006/relationships/slide" Target="../slides/slide3.xml"/>
		</Relationships>
</file>

<file path=ppt/notesSlides/_rels/notesSlide4.xml.rels><?xml version="1.0" encoding="UTF-8" standalone="yes"?>
		<Relationships xmlns="http://schemas.openxmlformats.org/package/2006/relationships">
			<Relationship Id="rId1" Type="http://schemas.openxmlformats.org/officeDocument/2006/relationships/notesMaster" Target="../notesMasters/notesMaster1.xml"/>
			<Relationship Id="rId2" Type="http://schemas.openxmlformats.org/officeDocument/2006/relationships/slide" Target="../slides/slide4.xml"/>
		</Relationships>
</file>

<file path=ppt/notesSlides/_rels/notesSlide5.xml.rels><?xml version="1.0" encoding="UTF-8" standalone="yes"?>
		<Relationships xmlns="http://schemas.openxmlformats.org/package/2006/relationships">
			<Relationship Id="rId1" Type="http://schemas.openxmlformats.org/officeDocument/2006/relationships/notesMaster" Target="../notesMasters/notesMaster1.xml"/>
			<Relationship Id="rId2" Type="http://schemas.openxmlformats.org/officeDocument/2006/relationships/slide" Target="../slides/slide5.xml"/>
		</Relationships>
</file>

<file path=ppt/notesSlides/_rels/notesSlide6.xml.rels><?xml version="1.0" encoding="UTF-8" standalone="yes"?>
		<Relationships xmlns="http://schemas.openxmlformats.org/package/2006/relationships">
			<Relationship Id="rId1" Type="http://schemas.openxmlformats.org/officeDocument/2006/relationships/notesMaster" Target="../notesMasters/notesMaster1.xml"/>
			<Relationship Id="rId2" Type="http://schemas.openxmlformats.org/officeDocument/2006/relationships/slide" Target="../slides/slide6.xml"/>
		</Relationships>
</file>

<file path=ppt/notesSlides/_rels/notesSlide7.xml.rels><?xml version="1.0" encoding="UTF-8" standalone="yes"?>
		<Relationships xmlns="http://schemas.openxmlformats.org/package/2006/relationships">
			<Relationship Id="rId1" Type="http://schemas.openxmlformats.org/officeDocument/2006/relationships/notesMaster" Target="../notesMasters/notesMaster1.xml"/>
			<Relationship Id="rId2" Type="http://schemas.openxmlformats.org/officeDocument/2006/relationships/slide" Target="../slides/slide7.xml"/>
		</Relationships>
</file>

<file path=ppt/notesSlides/_rels/notesSlide8.xml.rels><?xml version="1.0" encoding="UTF-8" standalone="yes"?>
		<Relationships xmlns="http://schemas.openxmlformats.org/package/2006/relationships">
			<Relationship Id="rId1" Type="http://schemas.openxmlformats.org/officeDocument/2006/relationships/notesMaster" Target="../notesMasters/notesMaster1.xml"/>
			<Relationship Id="rId2" Type="http://schemas.openxmlformats.org/officeDocument/2006/relationships/slide" Target="../slides/slide8.xml"/>
		</Relationships>
</file>

<file path=ppt/notesSlides/_rels/notesSlide9.xml.rels><?xml version="1.0" encoding="UTF-8" standalone="yes"?>
		<Relationships xmlns="http://schemas.openxmlformats.org/package/2006/relationships">
			<Relationship Id="rId1" Type="http://schemas.openxmlformats.org/officeDocument/2006/relationships/notesMaster" Target="../notesMasters/notesMaster1.xml"/>
			<Relationship Id="rId2" Type="http://schemas.openxmlformats.org/officeDocument/2006/relationships/slide" Target="../slides/slide9.xml"/>
		</Relationships>
</file>

<file path=ppt/notesSlides/_rels/notesSlide10.xml.rels><?xml version="1.0" encoding="UTF-8" standalone="yes"?>
		<Relationships xmlns="http://schemas.openxmlformats.org/package/2006/relationships">
			<Relationship Id="rId1" Type="http://schemas.openxmlformats.org/officeDocument/2006/relationships/notesMaster" Target="../notesMasters/notesMaster1.xml"/>
			<Relationship Id="rId2" Type="http://schemas.openxmlformats.org/officeDocument/2006/relationships/slide" Target="../slides/slide10.xml"/>
		</Relationships>
</file>

<file path=ppt/notesSlides/_rels/notesSlide11.xml.rels><?xml version="1.0" encoding="UTF-8" standalone="yes"?>
		<Relationships xmlns="http://schemas.openxmlformats.org/package/2006/relationships">
			<Relationship Id="rId1" Type="http://schemas.openxmlformats.org/officeDocument/2006/relationships/notesMaster" Target="../notesMasters/notesMaster1.xml"/>
			<Relationship Id="rId2" Type="http://schemas.openxmlformats.org/officeDocument/2006/relationships/slide" Target="../slides/slide11.xml"/>
		</Relationships>
</file>

<file path=ppt/notesSlides/_rels/notesSlide12.xml.rels><?xml version="1.0" encoding="UTF-8" standalone="yes"?>
		<Relationships xmlns="http://schemas.openxmlformats.org/package/2006/relationships">
			<Relationship Id="rId1" Type="http://schemas.openxmlformats.org/officeDocument/2006/relationships/notesMaster" Target="../notesMasters/notesMaster1.xml"/>
			<Relationship Id="rId2" Type="http://schemas.openxmlformats.org/officeDocument/2006/relationships/slide" Target="../slides/slide12.xml"/>
		</Relationships>
</file>

<file path=ppt/notesSlides/_rels/notesSlide13.xml.rels><?xml version="1.0" encoding="UTF-8" standalone="yes"?>
		<Relationships xmlns="http://schemas.openxmlformats.org/package/2006/relationships">
			<Relationship Id="rId1" Type="http://schemas.openxmlformats.org/officeDocument/2006/relationships/notesMaster" Target="../notesMasters/notesMaster1.xml"/>
			<Relationship Id="rId2" Type="http://schemas.openxmlformats.org/officeDocument/2006/relationships/slide" Target="../slides/slide13.xml"/>
		</Relationships>
</file>

<file path=ppt/notesSlides/_rels/notesSlide14.xml.rels><?xml version="1.0" encoding="UTF-8" standalone="yes"?>
		<Relationships xmlns="http://schemas.openxmlformats.org/package/2006/relationships">
			<Relationship Id="rId1" Type="http://schemas.openxmlformats.org/officeDocument/2006/relationships/notesMaster" Target="../notesMasters/notesMaster1.xml"/>
			<Relationship Id="rId2" Type="http://schemas.openxmlformats.org/officeDocument/2006/relationships/slide" Target="../slides/slide14.xml"/>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Cover. One sentence: AE9IS is the rights, protection, and distribution layer for AI-generated cinema — and we're raising to build out the backend. Set the stakes early: a brand-new industry is forming with no infrastructure to protect or monetize it.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shift. Lead with proof, not prediction. These are 2026 facts: festival-grade AI narrative, studio money at scale, and a near-zero-cost award winner. The takeaway: a real industry is forming right now.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Market. The AI video market is ~$3.9B today and projected toward ~$42B by 2033 at ~32% CAGR. We're not betting on whether AI cinema happens — we're building the toll road for an industry that is already scaling.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Why now. Investors always ask 'why now.' Answer: quality, cost, and law all flipped in 2026. The NO FAKES Act makes likeness compliance mandatory and expensive to ignore — that's the regulatory wedge under our entire product.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Problem. Four exposures: theft of style/prompts, likeness abuse, predatory distributor economics, and brand-new legal liability. No incumbent solves all four for AI-native creators. That gap is the opportunity.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Solution. One platform, four jobs: Protect, Distribute, Monetize, Defend. The pitch line: AE9IS is the rights and revenue rails for AI cinema — what Stripe is to payments and what the DMCA registry should have been for the AI era.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How it works. Walk the chain: lock → fingerprint → sell/split → patrol. Each step compounds the others — provenance makes takedowns enforceable; instant splits make the cinema attractive; the registry becomes the system of record.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Product. The hook is the instant four-way split — it's visceral for creators. Pair it with compliance-by-default (the registry) and you have both the carrot (get paid now, direct) and the shield (stay legal).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Why we win. The table reframes incumbents as the legacy option. The deeper moat is the registry: every sealed title and consent record makes AE9IS more authoritative and harder to leave — a data and compliance flywheel.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Business model. Two subscription tiers ($500 / $2,500) plus a flat 15% take on ticket GMV, with likeness escrow as a future high-margin line. Recurring SaaS + transactional upside that grows with creators. Replace the bottom bar with your real unit economics.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GTM &amp; traction. Bottom-up: win indie AI filmmakers, expand into studios, then become the compliance standard. Replace the four dashed boxes with your real numbers — even early ones (waitlist, beta users, GMV, LOIs) make this slide far stronger.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Team. Replace placeholders with real founders/advisors. Emphasize technical depth (the backend, ML fingerprinting, payments/crawling) and any media, legal, or IP credibility. If you have notable advisors, add a row.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ask. State the amount, instrument, and what 18 months of runway buys: a production backend, the crawler at scale, compliance, and go-to-market. Tie use-of-funds to concrete milestones (titles sealed, GMV, studio signings) you can hit before the next round.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Close. Restate the one-liner — own the rights layer of AI cinema — and the urgency. End on contact details. Be ready to jump to appendix detail on tech, GTM, or financials.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-image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-image-1.pn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/ppt/charts/chart1.xml"/><Relationship Id="rId1" Type="http://schemas.openxmlformats.org/officeDocument/2006/relationships/image" Target="../media/Slide-3-image-1.png"/><Relationship Id="rId2" Type="http://schemas.openxmlformats.org/officeDocument/2006/relationships/image" Target="../media/image-3-2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Slide-4-image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Slide-5-image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Slide-6-image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Slide-7-image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Slide-8-image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Slide-9-image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image" Target="../media/image-9-11.png"/><Relationship Id="rId12" Type="http://schemas.openxmlformats.org/officeDocument/2006/relationships/image" Target="../media/image-9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0-image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1-image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2-image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/ppt/charts/chart2.xml"/><Relationship Id="rId1" Type="http://schemas.openxmlformats.org/officeDocument/2006/relationships/image" Target="../media/Slide-13-image-1.png"/><Relationship Id="rId2" Type="http://schemas.openxmlformats.org/officeDocument/2006/relationships/image" Target="../media/image-13-2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4-image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680960" y="1554480"/>
            <a:ext cx="4754880" cy="4754880"/>
          </a:xfrm>
          <a:prstGeom prst="ellipse">
            <a:avLst/>
          </a:prstGeom>
          <a:solidFill>
            <a:srgbClr val="E0A94F">
              <a:alpha val="8000"/>
            </a:srgbClr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2">
            <a:alphaModFix amt="92000"/>
          </a:blip>
          <a:stretch>
            <a:fillRect/>
          </a:stretch>
        </p:blipFill>
        <p:spPr>
          <a:xfrm>
            <a:off x="8229600" y="1783080"/>
            <a:ext cx="3108960" cy="3730752"/>
          </a:xfrm>
          <a:prstGeom prst="rect">
            <a:avLst/>
          </a:prstGeom>
        </p:spPr>
      </p:pic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566928"/>
            <a:ext cx="420624" cy="502920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1207008" y="548640"/>
            <a:ext cx="4572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spc="6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AE9IS</a:t>
            </a:r>
            <a:endParaRPr lang="en-US" sz="2600" dirty="0"/>
          </a:p>
        </p:txBody>
      </p:sp>
      <p:sp>
        <p:nvSpPr>
          <p:cNvPr id="6" name="Text 2"/>
          <p:cNvSpPr/>
          <p:nvPr/>
        </p:nvSpPr>
        <p:spPr>
          <a:xfrm>
            <a:off x="1225296" y="1078992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E0A9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SOVEREIGN AI CINEMA  ·  POWERED BY DNA-VAULT</a:t>
            </a:r>
            <a:endParaRPr lang="en-US" sz="1100" dirty="0"/>
          </a:p>
        </p:txBody>
      </p:sp>
      <p:sp>
        <p:nvSpPr>
          <p:cNvPr id="7" name="Text 3"/>
          <p:cNvSpPr/>
          <p:nvPr/>
        </p:nvSpPr>
        <p:spPr>
          <a:xfrm>
            <a:off x="640080" y="2514600"/>
            <a:ext cx="786384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98000"/>
              </a:lnSpc>
              <a:buNone/>
            </a:pPr>
            <a:r>
              <a:rPr lang="en-US" sz="5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Own the Rights Layer</a:t>
            </a:r>
            <a:endParaRPr lang="en-US" sz="500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5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of AI Cinema</a:t>
            </a:r>
            <a:endParaRPr lang="en-US" sz="5000" dirty="0"/>
          </a:p>
        </p:txBody>
      </p:sp>
      <p:sp>
        <p:nvSpPr>
          <p:cNvPr id="8" name="Text 4"/>
          <p:cNvSpPr/>
          <p:nvPr/>
        </p:nvSpPr>
        <p:spPr>
          <a:xfrm>
            <a:off x="658368" y="4343400"/>
            <a:ext cx="73152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2000"/>
              </a:lnSpc>
              <a:buNone/>
            </a:pPr>
            <a:r>
              <a:rPr lang="en-US" sz="1700" dirty="0">
                <a:solidFill>
                  <a:srgbClr val="EAF0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Sovereign IP, instant royalties, and NO FAKES Act compliance — the infrastructure for the studios of the AI era.</a:t>
            </a:r>
            <a:endParaRPr lang="en-US" sz="1700" dirty="0"/>
          </a:p>
        </p:txBody>
      </p:sp>
      <p:sp>
        <p:nvSpPr>
          <p:cNvPr id="9" name="Text 5"/>
          <p:cNvSpPr/>
          <p:nvPr/>
        </p:nvSpPr>
        <p:spPr>
          <a:xfrm>
            <a:off x="658368" y="61264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94A1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INVESTOR BRIEF  ·  2026  ·  CONFIDENTIAL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40080" y="566928"/>
            <a:ext cx="512064" cy="512064"/>
          </a:xfrm>
          <a:prstGeom prst="ellipse">
            <a:avLst/>
          </a:prstGeom>
          <a:solidFill>
            <a:srgbClr val="E0A94F"/>
          </a:solidFill>
          <a:ln/>
          <a:effectLst>
            <a:outerShdw sx="100000" sy="100000" kx="0" ky="0" algn="bl" rotWithShape="0" blurRad="76200" dist="25400" dir="5400000">
              <a:srgbClr val="000000">
                <a:alpha val="40000"/>
              </a:srgbClr>
            </a:outerShdw>
          </a:effectLst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337" y="705185"/>
            <a:ext cx="235549" cy="235549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325880" y="640080"/>
            <a:ext cx="6400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spc="300" kern="0" dirty="0">
                <a:solidFill>
                  <a:srgbClr val="E0A9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SHIFT</a:t>
            </a:r>
            <a:endParaRPr lang="en-US" sz="1250" dirty="0"/>
          </a:p>
        </p:txBody>
      </p:sp>
      <p:sp>
        <p:nvSpPr>
          <p:cNvPr id="5" name="Text 2"/>
          <p:cNvSpPr/>
          <p:nvPr/>
        </p:nvSpPr>
        <p:spPr>
          <a:xfrm>
            <a:off x="640080" y="1078992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AI cinema isn't coming. It's already here.</a:t>
            </a:r>
            <a:endParaRPr lang="en-US" sz="3200" dirty="0"/>
          </a:p>
        </p:txBody>
      </p:sp>
      <p:sp>
        <p:nvSpPr>
          <p:cNvPr id="6" name="Text 3"/>
          <p:cNvSpPr/>
          <p:nvPr/>
        </p:nvSpPr>
        <p:spPr>
          <a:xfrm>
            <a:off x="640080" y="1828800"/>
            <a:ext cx="108813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550" dirty="0">
                <a:solidFill>
                  <a:srgbClr val="94A1A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Through 2025 the output was unusable for storytelling. In 2026 the quality threshold broke — and the industry moved from debate to deployment.</a:t>
            </a:r>
            <a:endParaRPr lang="en-US" sz="1550" dirty="0"/>
          </a:p>
        </p:txBody>
      </p:sp>
      <p:sp>
        <p:nvSpPr>
          <p:cNvPr id="7" name="Shape 4"/>
          <p:cNvSpPr/>
          <p:nvPr/>
        </p:nvSpPr>
        <p:spPr>
          <a:xfrm>
            <a:off x="640080" y="2697480"/>
            <a:ext cx="2679192" cy="3108960"/>
          </a:xfrm>
          <a:prstGeom prst="roundRect">
            <a:avLst>
              <a:gd name="adj" fmla="val 3413"/>
            </a:avLst>
          </a:prstGeom>
          <a:solidFill>
            <a:srgbClr val="161C26"/>
          </a:solidFill>
          <a:ln w="9525">
            <a:solidFill>
              <a:srgbClr val="2A3342"/>
            </a:solidFill>
            <a:prstDash val="solid"/>
          </a:ln>
          <a:effectLst>
            <a:outerShdw sx="100000" sy="100000" kx="0" ky="0" algn="bl" rotWithShape="0" blurRad="114300" dist="50800" dir="5400000">
              <a:srgbClr val="000000">
                <a:alpha val="35000"/>
              </a:srgbClr>
            </a:outerShdw>
          </a:effectLst>
        </p:spPr>
      </p:sp>
      <p:sp>
        <p:nvSpPr>
          <p:cNvPr id="8" name="Text 5"/>
          <p:cNvSpPr/>
          <p:nvPr/>
        </p:nvSpPr>
        <p:spPr>
          <a:xfrm>
            <a:off x="841248" y="2889504"/>
            <a:ext cx="2276856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E0A94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Sundance 2026</a:t>
            </a:r>
            <a:endParaRPr lang="en-US" sz="2500" dirty="0"/>
          </a:p>
        </p:txBody>
      </p:sp>
      <p:sp>
        <p:nvSpPr>
          <p:cNvPr id="9" name="Text 6"/>
          <p:cNvSpPr/>
          <p:nvPr/>
        </p:nvSpPr>
        <p:spPr>
          <a:xfrm>
            <a:off x="841248" y="3675888"/>
            <a:ext cx="2276856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250" dirty="0">
                <a:solidFill>
                  <a:srgbClr val="EAF0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Narrative shorts generated with Runway Gen-4 and Sora 2 premiered with coherent characters and consistent scenes — the “jitter” problem that blocked AI storytelling is solved.</a:t>
            </a:r>
            <a:endParaRPr lang="en-US" sz="1250" dirty="0"/>
          </a:p>
        </p:txBody>
      </p:sp>
      <p:sp>
        <p:nvSpPr>
          <p:cNvPr id="10" name="Shape 7"/>
          <p:cNvSpPr/>
          <p:nvPr/>
        </p:nvSpPr>
        <p:spPr>
          <a:xfrm>
            <a:off x="3483864" y="2697480"/>
            <a:ext cx="2679192" cy="3108960"/>
          </a:xfrm>
          <a:prstGeom prst="roundRect">
            <a:avLst>
              <a:gd name="adj" fmla="val 3413"/>
            </a:avLst>
          </a:prstGeom>
          <a:solidFill>
            <a:srgbClr val="161C26"/>
          </a:solidFill>
          <a:ln w="9525">
            <a:solidFill>
              <a:srgbClr val="2A3342"/>
            </a:solidFill>
            <a:prstDash val="solid"/>
          </a:ln>
          <a:effectLst>
            <a:outerShdw sx="100000" sy="100000" kx="0" ky="0" algn="bl" rotWithShape="0" blurRad="114300" dist="50800" dir="5400000">
              <a:srgbClr val="000000">
                <a:alpha val="35000"/>
              </a:srgbClr>
            </a:outerShdw>
          </a:effectLst>
        </p:spPr>
      </p:sp>
      <p:sp>
        <p:nvSpPr>
          <p:cNvPr id="11" name="Text 8"/>
          <p:cNvSpPr/>
          <p:nvPr/>
        </p:nvSpPr>
        <p:spPr>
          <a:xfrm>
            <a:off x="3685032" y="2889504"/>
            <a:ext cx="2276856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E0A94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$600M</a:t>
            </a:r>
            <a:endParaRPr lang="en-US" sz="2500" dirty="0"/>
          </a:p>
        </p:txBody>
      </p:sp>
      <p:sp>
        <p:nvSpPr>
          <p:cNvPr id="12" name="Text 9"/>
          <p:cNvSpPr/>
          <p:nvPr/>
        </p:nvSpPr>
        <p:spPr>
          <a:xfrm>
            <a:off x="3685032" y="3675888"/>
            <a:ext cx="2276856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250" dirty="0">
                <a:solidFill>
                  <a:srgbClr val="EAF0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Netflix signed a technology partnership focused on AI-augmented filmmaking — one of several studio bets now at production scale.</a:t>
            </a:r>
            <a:endParaRPr lang="en-US" sz="1250" dirty="0"/>
          </a:p>
        </p:txBody>
      </p:sp>
      <p:sp>
        <p:nvSpPr>
          <p:cNvPr id="13" name="Shape 10"/>
          <p:cNvSpPr/>
          <p:nvPr/>
        </p:nvSpPr>
        <p:spPr>
          <a:xfrm>
            <a:off x="6327648" y="2697480"/>
            <a:ext cx="2679192" cy="3108960"/>
          </a:xfrm>
          <a:prstGeom prst="roundRect">
            <a:avLst>
              <a:gd name="adj" fmla="val 3413"/>
            </a:avLst>
          </a:prstGeom>
          <a:solidFill>
            <a:srgbClr val="161C26"/>
          </a:solidFill>
          <a:ln w="9525">
            <a:solidFill>
              <a:srgbClr val="2A3342"/>
            </a:solidFill>
            <a:prstDash val="solid"/>
          </a:ln>
          <a:effectLst>
            <a:outerShdw sx="100000" sy="100000" kx="0" ky="0" algn="bl" rotWithShape="0" blurRad="114300" dist="50800" dir="5400000">
              <a:srgbClr val="000000">
                <a:alpha val="35000"/>
              </a:srgbClr>
            </a:outerShdw>
          </a:effectLst>
        </p:spPr>
      </p:sp>
      <p:sp>
        <p:nvSpPr>
          <p:cNvPr id="14" name="Text 11"/>
          <p:cNvSpPr/>
          <p:nvPr/>
        </p:nvSpPr>
        <p:spPr>
          <a:xfrm>
            <a:off x="6528816" y="2889504"/>
            <a:ext cx="2276856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E0A94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40%</a:t>
            </a:r>
            <a:endParaRPr lang="en-US" sz="2500" dirty="0"/>
          </a:p>
        </p:txBody>
      </p:sp>
      <p:sp>
        <p:nvSpPr>
          <p:cNvPr id="15" name="Text 12"/>
          <p:cNvSpPr/>
          <p:nvPr/>
        </p:nvSpPr>
        <p:spPr>
          <a:xfrm>
            <a:off x="6528816" y="3675888"/>
            <a:ext cx="2276856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250" dirty="0">
                <a:solidFill>
                  <a:srgbClr val="EAF0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Warner Bros. Discovery disclosed that 40% of its unscripted content now uses AI in some phase of production.</a:t>
            </a:r>
            <a:endParaRPr lang="en-US" sz="1250" dirty="0"/>
          </a:p>
        </p:txBody>
      </p:sp>
      <p:sp>
        <p:nvSpPr>
          <p:cNvPr id="16" name="Shape 13"/>
          <p:cNvSpPr/>
          <p:nvPr/>
        </p:nvSpPr>
        <p:spPr>
          <a:xfrm>
            <a:off x="9171432" y="2697480"/>
            <a:ext cx="2679192" cy="3108960"/>
          </a:xfrm>
          <a:prstGeom prst="roundRect">
            <a:avLst>
              <a:gd name="adj" fmla="val 3413"/>
            </a:avLst>
          </a:prstGeom>
          <a:solidFill>
            <a:srgbClr val="161C26"/>
          </a:solidFill>
          <a:ln w="9525">
            <a:solidFill>
              <a:srgbClr val="2A3342"/>
            </a:solidFill>
            <a:prstDash val="solid"/>
          </a:ln>
          <a:effectLst>
            <a:outerShdw sx="100000" sy="100000" kx="0" ky="0" algn="bl" rotWithShape="0" blurRad="114300" dist="50800" dir="5400000">
              <a:srgbClr val="000000">
                <a:alpha val="35000"/>
              </a:srgbClr>
            </a:outerShdw>
          </a:effectLst>
        </p:spPr>
      </p:sp>
      <p:sp>
        <p:nvSpPr>
          <p:cNvPr id="17" name="Text 14"/>
          <p:cNvSpPr/>
          <p:nvPr/>
        </p:nvSpPr>
        <p:spPr>
          <a:xfrm>
            <a:off x="9372600" y="2889504"/>
            <a:ext cx="2276856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E0A94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~$0 / 5 days</a:t>
            </a:r>
            <a:endParaRPr lang="en-US" sz="2500" dirty="0"/>
          </a:p>
        </p:txBody>
      </p:sp>
      <p:sp>
        <p:nvSpPr>
          <p:cNvPr id="18" name="Text 15"/>
          <p:cNvSpPr/>
          <p:nvPr/>
        </p:nvSpPr>
        <p:spPr>
          <a:xfrm>
            <a:off x="9372600" y="3675888"/>
            <a:ext cx="2276856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250" dirty="0">
                <a:solidFill>
                  <a:srgbClr val="EAF0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 award-winning festival short was produced entirely with AI in five days at near-zero cost — the economics of production are collapsing.</a:t>
            </a:r>
            <a:endParaRPr lang="en-US" sz="1250" dirty="0"/>
          </a:p>
        </p:txBody>
      </p:sp>
      <p:sp>
        <p:nvSpPr>
          <p:cNvPr id="19" name="Text 16"/>
          <p:cNvSpPr/>
          <p:nvPr/>
        </p:nvSpPr>
        <p:spPr>
          <a:xfrm>
            <a:off x="640080" y="6437376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5C68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Sources: Sundance / industry reporting, Jan 2026; AI Magicx (studio AI deployment), Q1 2026; Frontiers in Communication, 2026.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40080" y="566928"/>
            <a:ext cx="512064" cy="512064"/>
          </a:xfrm>
          <a:prstGeom prst="ellipse">
            <a:avLst/>
          </a:prstGeom>
          <a:solidFill>
            <a:srgbClr val="E0A94F"/>
          </a:solidFill>
          <a:ln/>
          <a:effectLst>
            <a:outerShdw sx="100000" sy="100000" kx="0" ky="0" algn="bl" rotWithShape="0" blurRad="76200" dist="25400" dir="5400000">
              <a:srgbClr val="000000">
                <a:alpha val="40000"/>
              </a:srgbClr>
            </a:outerShdw>
          </a:effectLst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337" y="705185"/>
            <a:ext cx="235549" cy="235549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325880" y="640080"/>
            <a:ext cx="6400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spc="300" kern="0" dirty="0">
                <a:solidFill>
                  <a:srgbClr val="E0A9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MARKET</a:t>
            </a:r>
            <a:endParaRPr lang="en-US" sz="1250" dirty="0"/>
          </a:p>
        </p:txBody>
      </p:sp>
      <p:sp>
        <p:nvSpPr>
          <p:cNvPr id="5" name="Text 2"/>
          <p:cNvSpPr/>
          <p:nvPr/>
        </p:nvSpPr>
        <p:spPr>
          <a:xfrm>
            <a:off x="640080" y="1078992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category scaling at ~32% a year</a:t>
            </a:r>
            <a:endParaRPr lang="en-US" sz="3300" dirty="0"/>
          </a:p>
        </p:txBody>
      </p:sp>
      <p:sp>
        <p:nvSpPr>
          <p:cNvPr id="6" name="Text 3"/>
          <p:cNvSpPr/>
          <p:nvPr/>
        </p:nvSpPr>
        <p:spPr>
          <a:xfrm>
            <a:off x="640080" y="1828800"/>
            <a:ext cx="58521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2000"/>
              </a:lnSpc>
              <a:buNone/>
            </a:pPr>
            <a:r>
              <a:rPr lang="en-US" sz="1500" dirty="0">
                <a:solidFill>
                  <a:srgbClr val="94A1A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video is among the fastest-growing software markets in the world — and AI cinema sits at its premium edge.</a:t>
            </a:r>
            <a:endParaRPr lang="en-US" sz="1500" dirty="0"/>
          </a:p>
        </p:txBody>
      </p:sp>
      <p:sp>
        <p:nvSpPr>
          <p:cNvPr id="7" name="Shape 4"/>
          <p:cNvSpPr/>
          <p:nvPr/>
        </p:nvSpPr>
        <p:spPr>
          <a:xfrm>
            <a:off x="640080" y="2743200"/>
            <a:ext cx="2788920" cy="1371600"/>
          </a:xfrm>
          <a:prstGeom prst="roundRect">
            <a:avLst>
              <a:gd name="adj" fmla="val 6667"/>
            </a:avLst>
          </a:prstGeom>
          <a:solidFill>
            <a:srgbClr val="161C26"/>
          </a:solidFill>
          <a:ln w="9525">
            <a:solidFill>
              <a:srgbClr val="2A3342"/>
            </a:solidFill>
            <a:prstDash val="solid"/>
          </a:ln>
          <a:effectLst>
            <a:outerShdw sx="100000" sy="100000" kx="0" ky="0" algn="bl" rotWithShape="0" blurRad="114300" dist="50800" dir="5400000">
              <a:srgbClr val="000000">
                <a:alpha val="35000"/>
              </a:srgbClr>
            </a:outerShdw>
          </a:effectLst>
        </p:spPr>
      </p:sp>
      <p:sp>
        <p:nvSpPr>
          <p:cNvPr id="8" name="Text 5"/>
          <p:cNvSpPr/>
          <p:nvPr/>
        </p:nvSpPr>
        <p:spPr>
          <a:xfrm>
            <a:off x="841248" y="2889504"/>
            <a:ext cx="2386584" cy="7543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E0A94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$3.9B</a:t>
            </a:r>
            <a:endParaRPr lang="en-US" sz="3400" dirty="0"/>
          </a:p>
        </p:txBody>
      </p:sp>
      <p:sp>
        <p:nvSpPr>
          <p:cNvPr id="9" name="Text 6"/>
          <p:cNvSpPr/>
          <p:nvPr/>
        </p:nvSpPr>
        <p:spPr>
          <a:xfrm>
            <a:off x="859536" y="3593592"/>
            <a:ext cx="2350008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94A1A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Global AI video market, 2024</a:t>
            </a:r>
            <a:endParaRPr lang="en-US" sz="1200" dirty="0"/>
          </a:p>
        </p:txBody>
      </p:sp>
      <p:sp>
        <p:nvSpPr>
          <p:cNvPr id="10" name="Shape 7"/>
          <p:cNvSpPr/>
          <p:nvPr/>
        </p:nvSpPr>
        <p:spPr>
          <a:xfrm>
            <a:off x="3566160" y="2743200"/>
            <a:ext cx="2788920" cy="1371600"/>
          </a:xfrm>
          <a:prstGeom prst="roundRect">
            <a:avLst>
              <a:gd name="adj" fmla="val 6667"/>
            </a:avLst>
          </a:prstGeom>
          <a:solidFill>
            <a:srgbClr val="161C26"/>
          </a:solidFill>
          <a:ln w="9525">
            <a:solidFill>
              <a:srgbClr val="2A3342"/>
            </a:solidFill>
            <a:prstDash val="solid"/>
          </a:ln>
          <a:effectLst>
            <a:outerShdw sx="100000" sy="100000" kx="0" ky="0" algn="bl" rotWithShape="0" blurRad="114300" dist="50800" dir="5400000">
              <a:srgbClr val="000000">
                <a:alpha val="35000"/>
              </a:srgbClr>
            </a:outerShdw>
          </a:effectLst>
        </p:spPr>
      </p:sp>
      <p:sp>
        <p:nvSpPr>
          <p:cNvPr id="11" name="Text 8"/>
          <p:cNvSpPr/>
          <p:nvPr/>
        </p:nvSpPr>
        <p:spPr>
          <a:xfrm>
            <a:off x="3767328" y="2889504"/>
            <a:ext cx="2386584" cy="7543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E0A94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~$42B</a:t>
            </a:r>
            <a:endParaRPr lang="en-US" sz="3400" dirty="0"/>
          </a:p>
        </p:txBody>
      </p:sp>
      <p:sp>
        <p:nvSpPr>
          <p:cNvPr id="12" name="Text 9"/>
          <p:cNvSpPr/>
          <p:nvPr/>
        </p:nvSpPr>
        <p:spPr>
          <a:xfrm>
            <a:off x="3785616" y="3593592"/>
            <a:ext cx="2350008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94A1A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Projected by 2033</a:t>
            </a:r>
            <a:endParaRPr lang="en-US" sz="1200" dirty="0"/>
          </a:p>
        </p:txBody>
      </p:sp>
      <p:sp>
        <p:nvSpPr>
          <p:cNvPr id="13" name="Shape 10"/>
          <p:cNvSpPr/>
          <p:nvPr/>
        </p:nvSpPr>
        <p:spPr>
          <a:xfrm>
            <a:off x="640080" y="4261104"/>
            <a:ext cx="2788920" cy="1371600"/>
          </a:xfrm>
          <a:prstGeom prst="roundRect">
            <a:avLst>
              <a:gd name="adj" fmla="val 6667"/>
            </a:avLst>
          </a:prstGeom>
          <a:solidFill>
            <a:srgbClr val="161C26"/>
          </a:solidFill>
          <a:ln w="9525">
            <a:solidFill>
              <a:srgbClr val="2A3342"/>
            </a:solidFill>
            <a:prstDash val="solid"/>
          </a:ln>
          <a:effectLst>
            <a:outerShdw sx="100000" sy="100000" kx="0" ky="0" algn="bl" rotWithShape="0" blurRad="114300" dist="50800" dir="5400000">
              <a:srgbClr val="000000">
                <a:alpha val="35000"/>
              </a:srgbClr>
            </a:outerShdw>
          </a:effectLst>
        </p:spPr>
      </p:sp>
      <p:sp>
        <p:nvSpPr>
          <p:cNvPr id="14" name="Text 11"/>
          <p:cNvSpPr/>
          <p:nvPr/>
        </p:nvSpPr>
        <p:spPr>
          <a:xfrm>
            <a:off x="841248" y="4407408"/>
            <a:ext cx="2386584" cy="7543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E0A94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~32%</a:t>
            </a:r>
            <a:endParaRPr lang="en-US" sz="3400" dirty="0"/>
          </a:p>
        </p:txBody>
      </p:sp>
      <p:sp>
        <p:nvSpPr>
          <p:cNvPr id="15" name="Text 12"/>
          <p:cNvSpPr/>
          <p:nvPr/>
        </p:nvSpPr>
        <p:spPr>
          <a:xfrm>
            <a:off x="859536" y="5111496"/>
            <a:ext cx="2350008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94A1A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Annual growth rate (CAGR)</a:t>
            </a:r>
            <a:endParaRPr lang="en-US" sz="1200" dirty="0"/>
          </a:p>
        </p:txBody>
      </p:sp>
      <p:sp>
        <p:nvSpPr>
          <p:cNvPr id="16" name="Shape 13"/>
          <p:cNvSpPr/>
          <p:nvPr/>
        </p:nvSpPr>
        <p:spPr>
          <a:xfrm>
            <a:off x="3566160" y="4261104"/>
            <a:ext cx="2788920" cy="1371600"/>
          </a:xfrm>
          <a:prstGeom prst="roundRect">
            <a:avLst>
              <a:gd name="adj" fmla="val 6667"/>
            </a:avLst>
          </a:prstGeom>
          <a:solidFill>
            <a:srgbClr val="161C26"/>
          </a:solidFill>
          <a:ln w="9525">
            <a:solidFill>
              <a:srgbClr val="2A3342"/>
            </a:solidFill>
            <a:prstDash val="solid"/>
          </a:ln>
          <a:effectLst>
            <a:outerShdw sx="100000" sy="100000" kx="0" ky="0" algn="bl" rotWithShape="0" blurRad="114300" dist="50800" dir="5400000">
              <a:srgbClr val="000000">
                <a:alpha val="35000"/>
              </a:srgbClr>
            </a:outerShdw>
          </a:effectLst>
        </p:spPr>
      </p:sp>
      <p:sp>
        <p:nvSpPr>
          <p:cNvPr id="17" name="Text 14"/>
          <p:cNvSpPr/>
          <p:nvPr/>
        </p:nvSpPr>
        <p:spPr>
          <a:xfrm>
            <a:off x="3767328" y="4407408"/>
            <a:ext cx="2386584" cy="7543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E0A94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$100B+</a:t>
            </a:r>
            <a:endParaRPr lang="en-US" sz="3200" dirty="0"/>
          </a:p>
        </p:txBody>
      </p:sp>
      <p:sp>
        <p:nvSpPr>
          <p:cNvPr id="18" name="Text 15"/>
          <p:cNvSpPr/>
          <p:nvPr/>
        </p:nvSpPr>
        <p:spPr>
          <a:xfrm>
            <a:off x="3785616" y="5111496"/>
            <a:ext cx="2350008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94A1A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Generative AI by 2030</a:t>
            </a:r>
            <a:endParaRPr lang="en-US" sz="1200" dirty="0"/>
          </a:p>
        </p:txBody>
      </p:sp>
      <p:sp>
        <p:nvSpPr>
          <p:cNvPr id="19" name="Shape 16"/>
          <p:cNvSpPr/>
          <p:nvPr/>
        </p:nvSpPr>
        <p:spPr>
          <a:xfrm>
            <a:off x="6720840" y="2697480"/>
            <a:ext cx="4800600" cy="3246120"/>
          </a:xfrm>
          <a:prstGeom prst="roundRect">
            <a:avLst>
              <a:gd name="adj" fmla="val 2817"/>
            </a:avLst>
          </a:prstGeom>
          <a:solidFill>
            <a:srgbClr val="161C26"/>
          </a:solidFill>
          <a:ln w="9525">
            <a:solidFill>
              <a:srgbClr val="2A3342"/>
            </a:solidFill>
            <a:prstDash val="solid"/>
          </a:ln>
          <a:effectLst>
            <a:outerShdw sx="100000" sy="100000" kx="0" ky="0" algn="bl" rotWithShape="0" blurRad="114300" dist="50800" dir="5400000">
              <a:srgbClr val="000000">
                <a:alpha val="35000"/>
              </a:srgbClr>
            </a:outerShdw>
          </a:effectLst>
        </p:spPr>
      </p:sp>
      <p:sp>
        <p:nvSpPr>
          <p:cNvPr id="20" name="Text 17"/>
          <p:cNvSpPr/>
          <p:nvPr/>
        </p:nvSpPr>
        <p:spPr>
          <a:xfrm>
            <a:off x="6949440" y="2852928"/>
            <a:ext cx="4389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EAF0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Global AI video market  ·  $ Billions</a:t>
            </a:r>
            <a:endParaRPr lang="en-US" sz="1200" dirty="0"/>
          </a:p>
        </p:txBody>
      </p:sp>
      <p:graphicFrame>
        <p:nvGraphicFramePr>
          <p:cNvPr id="21" name="Chart 0" descr=""/>
          <p:cNvGraphicFramePr/>
          <p:nvPr/>
        </p:nvGraphicFramePr>
        <p:xfrm>
          <a:off x="6858000" y="3246120"/>
          <a:ext cx="4526280" cy="25146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3"/>
          </a:graphicData>
        </a:graphic>
      </p:graphicFrame>
      <p:sp>
        <p:nvSpPr>
          <p:cNvPr id="22" name="Text 18"/>
          <p:cNvSpPr/>
          <p:nvPr/>
        </p:nvSpPr>
        <p:spPr>
          <a:xfrm>
            <a:off x="640080" y="6437376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5C68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Sources: Grand View Research — AI video market &amp; generative AI market, 2024–2033 (projected). 2027/2030 interpolated at cited CAGR.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40080" y="566928"/>
            <a:ext cx="512064" cy="512064"/>
          </a:xfrm>
          <a:prstGeom prst="ellipse">
            <a:avLst/>
          </a:prstGeom>
          <a:solidFill>
            <a:srgbClr val="E0A94F"/>
          </a:solidFill>
          <a:ln/>
          <a:effectLst>
            <a:outerShdw sx="100000" sy="100000" kx="0" ky="0" algn="bl" rotWithShape="0" blurRad="76200" dist="25400" dir="5400000">
              <a:srgbClr val="000000">
                <a:alpha val="40000"/>
              </a:srgbClr>
            </a:outerShdw>
          </a:effectLst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337" y="705185"/>
            <a:ext cx="235549" cy="235549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325880" y="640080"/>
            <a:ext cx="6400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spc="300" kern="0" dirty="0">
                <a:solidFill>
                  <a:srgbClr val="E0A9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NOW</a:t>
            </a:r>
            <a:endParaRPr lang="en-US" sz="1250" dirty="0"/>
          </a:p>
        </p:txBody>
      </p:sp>
      <p:sp>
        <p:nvSpPr>
          <p:cNvPr id="5" name="Text 2"/>
          <p:cNvSpPr/>
          <p:nvPr/>
        </p:nvSpPr>
        <p:spPr>
          <a:xfrm>
            <a:off x="640080" y="1078992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Three forces are converging at once</a:t>
            </a:r>
            <a:endParaRPr lang="en-US" sz="3300" dirty="0"/>
          </a:p>
        </p:txBody>
      </p:sp>
      <p:sp>
        <p:nvSpPr>
          <p:cNvPr id="6" name="Shape 3"/>
          <p:cNvSpPr/>
          <p:nvPr/>
        </p:nvSpPr>
        <p:spPr>
          <a:xfrm>
            <a:off x="640080" y="2331720"/>
            <a:ext cx="3566160" cy="3520440"/>
          </a:xfrm>
          <a:prstGeom prst="roundRect">
            <a:avLst>
              <a:gd name="adj" fmla="val 2597"/>
            </a:avLst>
          </a:prstGeom>
          <a:solidFill>
            <a:srgbClr val="161C26"/>
          </a:solidFill>
          <a:ln w="9525">
            <a:solidFill>
              <a:srgbClr val="2A3342"/>
            </a:solidFill>
            <a:prstDash val="solid"/>
          </a:ln>
          <a:effectLst>
            <a:outerShdw sx="100000" sy="100000" kx="0" ky="0" algn="bl" rotWithShape="0" blurRad="114300" dist="50800" dir="5400000">
              <a:srgbClr val="000000">
                <a:alpha val="35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932688" y="2651760"/>
            <a:ext cx="566928" cy="566928"/>
          </a:xfrm>
          <a:prstGeom prst="ellipse">
            <a:avLst/>
          </a:prstGeom>
          <a:solidFill>
            <a:srgbClr val="E0A94F"/>
          </a:solidFill>
          <a:ln/>
          <a:effectLst>
            <a:outerShdw sx="100000" sy="100000" kx="0" ky="0" algn="bl" rotWithShape="0" blurRad="76200" dist="25400" dir="5400000">
              <a:srgbClr val="000000">
                <a:alpha val="40000"/>
              </a:srgbClr>
            </a:outerShdw>
          </a:effectLst>
        </p:spPr>
      </p:sp>
      <p:pic>
        <p:nvPicPr>
          <p:cNvPr id="8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5759" y="2804831"/>
            <a:ext cx="260787" cy="260787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932688" y="3401568"/>
            <a:ext cx="298094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Quality crossed the line</a:t>
            </a:r>
            <a:endParaRPr lang="en-US" sz="2000" dirty="0"/>
          </a:p>
        </p:txBody>
      </p:sp>
      <p:sp>
        <p:nvSpPr>
          <p:cNvPr id="10" name="Text 6"/>
          <p:cNvSpPr/>
          <p:nvPr/>
        </p:nvSpPr>
        <p:spPr>
          <a:xfrm>
            <a:off x="932688" y="4114800"/>
            <a:ext cx="2980944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6000"/>
              </a:lnSpc>
              <a:buNone/>
            </a:pPr>
            <a:r>
              <a:rPr lang="en-US" sz="1300" dirty="0">
                <a:solidFill>
                  <a:srgbClr val="EAF0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2026 models (Runway Gen-4.5, Veo 3, Kling 3.0, Sora 2) deliver multi-minute, 4K, character-consistent footage. AI is now a production tool, not a toy.</a:t>
            </a:r>
            <a:endParaRPr lang="en-US" sz="1300" dirty="0"/>
          </a:p>
        </p:txBody>
      </p:sp>
      <p:sp>
        <p:nvSpPr>
          <p:cNvPr id="11" name="Shape 7"/>
          <p:cNvSpPr/>
          <p:nvPr/>
        </p:nvSpPr>
        <p:spPr>
          <a:xfrm>
            <a:off x="4398264" y="2331720"/>
            <a:ext cx="3566160" cy="3520440"/>
          </a:xfrm>
          <a:prstGeom prst="roundRect">
            <a:avLst>
              <a:gd name="adj" fmla="val 2597"/>
            </a:avLst>
          </a:prstGeom>
          <a:solidFill>
            <a:srgbClr val="161C26"/>
          </a:solidFill>
          <a:ln w="9525">
            <a:solidFill>
              <a:srgbClr val="2A3342"/>
            </a:solidFill>
            <a:prstDash val="solid"/>
          </a:ln>
          <a:effectLst>
            <a:outerShdw sx="100000" sy="100000" kx="0" ky="0" algn="bl" rotWithShape="0" blurRad="114300" dist="50800" dir="5400000">
              <a:srgbClr val="000000">
                <a:alpha val="35000"/>
              </a:srgbClr>
            </a:outerShdw>
          </a:effectLst>
        </p:spPr>
      </p:sp>
      <p:sp>
        <p:nvSpPr>
          <p:cNvPr id="12" name="Shape 8"/>
          <p:cNvSpPr/>
          <p:nvPr/>
        </p:nvSpPr>
        <p:spPr>
          <a:xfrm>
            <a:off x="4690872" y="2651760"/>
            <a:ext cx="566928" cy="566928"/>
          </a:xfrm>
          <a:prstGeom prst="ellipse">
            <a:avLst/>
          </a:prstGeom>
          <a:solidFill>
            <a:srgbClr val="E0A94F"/>
          </a:solidFill>
          <a:ln/>
          <a:effectLst>
            <a:outerShdw sx="100000" sy="100000" kx="0" ky="0" algn="bl" rotWithShape="0" blurRad="76200" dist="25400" dir="5400000">
              <a:srgbClr val="000000">
                <a:alpha val="40000"/>
              </a:srgbClr>
            </a:outerShdw>
          </a:effectLst>
        </p:spPr>
      </p:sp>
      <p:pic>
        <p:nvPicPr>
          <p:cNvPr id="13" name="Image 2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43943" y="2804831"/>
            <a:ext cx="260787" cy="260787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4690872" y="3401568"/>
            <a:ext cx="298094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Cost collapsed</a:t>
            </a:r>
            <a:endParaRPr lang="en-US" sz="2000" dirty="0"/>
          </a:p>
        </p:txBody>
      </p:sp>
      <p:sp>
        <p:nvSpPr>
          <p:cNvPr id="15" name="Text 10"/>
          <p:cNvSpPr/>
          <p:nvPr/>
        </p:nvSpPr>
        <p:spPr>
          <a:xfrm>
            <a:off x="4690872" y="4114800"/>
            <a:ext cx="2980944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6000"/>
              </a:lnSpc>
              <a:buNone/>
            </a:pPr>
            <a:r>
              <a:rPr lang="en-US" sz="1300" dirty="0">
                <a:solidFill>
                  <a:srgbClr val="EAF0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cost a studio millions now costs cents-to-dollars per clip. A flood of premium AI film is arriving — and it all needs to be protected, owned, and monetized.</a:t>
            </a:r>
            <a:endParaRPr lang="en-US" sz="1300" dirty="0"/>
          </a:p>
        </p:txBody>
      </p:sp>
      <p:sp>
        <p:nvSpPr>
          <p:cNvPr id="16" name="Shape 11"/>
          <p:cNvSpPr/>
          <p:nvPr/>
        </p:nvSpPr>
        <p:spPr>
          <a:xfrm>
            <a:off x="8156448" y="2331720"/>
            <a:ext cx="3566160" cy="3520440"/>
          </a:xfrm>
          <a:prstGeom prst="roundRect">
            <a:avLst>
              <a:gd name="adj" fmla="val 2597"/>
            </a:avLst>
          </a:prstGeom>
          <a:solidFill>
            <a:srgbClr val="161C26"/>
          </a:solidFill>
          <a:ln w="9525">
            <a:solidFill>
              <a:srgbClr val="2A3342"/>
            </a:solidFill>
            <a:prstDash val="solid"/>
          </a:ln>
          <a:effectLst>
            <a:outerShdw sx="100000" sy="100000" kx="0" ky="0" algn="bl" rotWithShape="0" blurRad="114300" dist="50800" dir="5400000">
              <a:srgbClr val="000000">
                <a:alpha val="35000"/>
              </a:srgbClr>
            </a:outerShdw>
          </a:effectLst>
        </p:spPr>
      </p:sp>
      <p:sp>
        <p:nvSpPr>
          <p:cNvPr id="17" name="Shape 12"/>
          <p:cNvSpPr/>
          <p:nvPr/>
        </p:nvSpPr>
        <p:spPr>
          <a:xfrm>
            <a:off x="8449056" y="2651760"/>
            <a:ext cx="566928" cy="566928"/>
          </a:xfrm>
          <a:prstGeom prst="ellipse">
            <a:avLst/>
          </a:prstGeom>
          <a:solidFill>
            <a:srgbClr val="E0A94F"/>
          </a:solidFill>
          <a:ln/>
          <a:effectLst>
            <a:outerShdw sx="100000" sy="100000" kx="0" ky="0" algn="bl" rotWithShape="0" blurRad="76200" dist="25400" dir="5400000">
              <a:srgbClr val="000000">
                <a:alpha val="40000"/>
              </a:srgbClr>
            </a:outerShdw>
          </a:effectLst>
        </p:spPr>
      </p:sp>
      <p:pic>
        <p:nvPicPr>
          <p:cNvPr id="18" name="Image 3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02127" y="2804831"/>
            <a:ext cx="260787" cy="260787"/>
          </a:xfrm>
          <a:prstGeom prst="rect">
            <a:avLst/>
          </a:prstGeom>
        </p:spPr>
      </p:pic>
      <p:sp>
        <p:nvSpPr>
          <p:cNvPr id="19" name="Text 13"/>
          <p:cNvSpPr/>
          <p:nvPr/>
        </p:nvSpPr>
        <p:spPr>
          <a:xfrm>
            <a:off x="8449056" y="3401568"/>
            <a:ext cx="298094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law arrived</a:t>
            </a:r>
            <a:endParaRPr lang="en-US" sz="2000" dirty="0"/>
          </a:p>
        </p:txBody>
      </p:sp>
      <p:sp>
        <p:nvSpPr>
          <p:cNvPr id="20" name="Text 14"/>
          <p:cNvSpPr/>
          <p:nvPr/>
        </p:nvSpPr>
        <p:spPr>
          <a:xfrm>
            <a:off x="8449056" y="4114800"/>
            <a:ext cx="2980944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6000"/>
              </a:lnSpc>
              <a:buNone/>
            </a:pPr>
            <a:r>
              <a:rPr lang="en-US" sz="1300" dirty="0">
                <a:solidFill>
                  <a:srgbClr val="EAF0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NO FAKES Act cleared the U.S. Senate Judiciary Committee unanimously (June 2026), creating the first federal likeness right — with platform liability up to $750,000 per work.</a:t>
            </a:r>
            <a:endParaRPr lang="en-US" sz="1300" dirty="0"/>
          </a:p>
        </p:txBody>
      </p:sp>
      <p:sp>
        <p:nvSpPr>
          <p:cNvPr id="21" name="Text 15"/>
          <p:cNvSpPr/>
          <p:nvPr/>
        </p:nvSpPr>
        <p:spPr>
          <a:xfrm>
            <a:off x="640080" y="6437376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5C68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Sources: industry model reporting, 2026; Holland &amp; Knight &amp; U.S. Senate Judiciary, NO FAKES Act (S.4591), advanced 18 Jun 2026.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40080" y="566928"/>
            <a:ext cx="512064" cy="512064"/>
          </a:xfrm>
          <a:prstGeom prst="ellipse">
            <a:avLst/>
          </a:prstGeom>
          <a:solidFill>
            <a:srgbClr val="E0A94F"/>
          </a:solidFill>
          <a:ln/>
          <a:effectLst>
            <a:outerShdw sx="100000" sy="100000" kx="0" ky="0" algn="bl" rotWithShape="0" blurRad="76200" dist="25400" dir="5400000">
              <a:srgbClr val="000000">
                <a:alpha val="40000"/>
              </a:srgbClr>
            </a:outerShdw>
          </a:effectLst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337" y="705185"/>
            <a:ext cx="235549" cy="235549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325880" y="640080"/>
            <a:ext cx="6400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spc="300" kern="0" dirty="0">
                <a:solidFill>
                  <a:srgbClr val="E0A9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PROBLEM</a:t>
            </a:r>
            <a:endParaRPr lang="en-US" sz="1250" dirty="0"/>
          </a:p>
        </p:txBody>
      </p:sp>
      <p:sp>
        <p:nvSpPr>
          <p:cNvPr id="5" name="Text 2"/>
          <p:cNvSpPr/>
          <p:nvPr/>
        </p:nvSpPr>
        <p:spPr>
          <a:xfrm>
            <a:off x="640080" y="1078992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trillion-frame industry with no guardrails</a:t>
            </a:r>
            <a:endParaRPr lang="en-US" sz="3200" dirty="0"/>
          </a:p>
        </p:txBody>
      </p:sp>
      <p:sp>
        <p:nvSpPr>
          <p:cNvPr id="6" name="Text 3"/>
          <p:cNvSpPr/>
          <p:nvPr/>
        </p:nvSpPr>
        <p:spPr>
          <a:xfrm>
            <a:off x="640080" y="1828800"/>
            <a:ext cx="108813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500" dirty="0">
                <a:solidFill>
                  <a:srgbClr val="94A1A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 AI film floods every platform, the creators making it are completely exposed — and the old distribution system punishes them.</a:t>
            </a:r>
            <a:endParaRPr lang="en-US" sz="1500" dirty="0"/>
          </a:p>
        </p:txBody>
      </p:sp>
      <p:sp>
        <p:nvSpPr>
          <p:cNvPr id="7" name="Shape 4"/>
          <p:cNvSpPr/>
          <p:nvPr/>
        </p:nvSpPr>
        <p:spPr>
          <a:xfrm>
            <a:off x="640080" y="2697480"/>
            <a:ext cx="2679192" cy="3108960"/>
          </a:xfrm>
          <a:prstGeom prst="roundRect">
            <a:avLst>
              <a:gd name="adj" fmla="val 3413"/>
            </a:avLst>
          </a:prstGeom>
          <a:solidFill>
            <a:srgbClr val="161C26"/>
          </a:solidFill>
          <a:ln w="9525">
            <a:solidFill>
              <a:srgbClr val="2A3342"/>
            </a:solidFill>
            <a:prstDash val="solid"/>
          </a:ln>
          <a:effectLst>
            <a:outerShdw sx="100000" sy="100000" kx="0" ky="0" algn="bl" rotWithShape="0" blurRad="114300" dist="50800" dir="5400000">
              <a:srgbClr val="000000">
                <a:alpha val="35000"/>
              </a:srgbClr>
            </a:outerShdw>
          </a:effectLst>
        </p:spPr>
      </p:sp>
      <p:sp>
        <p:nvSpPr>
          <p:cNvPr id="8" name="Shape 5"/>
          <p:cNvSpPr/>
          <p:nvPr/>
        </p:nvSpPr>
        <p:spPr>
          <a:xfrm>
            <a:off x="859536" y="2926080"/>
            <a:ext cx="512064" cy="512064"/>
          </a:xfrm>
          <a:prstGeom prst="ellipse">
            <a:avLst/>
          </a:prstGeom>
          <a:solidFill>
            <a:srgbClr val="E0A94F"/>
          </a:solidFill>
          <a:ln/>
          <a:effectLst>
            <a:outerShdw sx="100000" sy="100000" kx="0" ky="0" algn="bl" rotWithShape="0" blurRad="76200" dist="25400" dir="5400000">
              <a:srgbClr val="000000">
                <a:alpha val="40000"/>
              </a:srgbClr>
            </a:outerShdw>
          </a:effectLst>
        </p:spPr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7793" y="3064337"/>
            <a:ext cx="235549" cy="235549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841248" y="3611880"/>
            <a:ext cx="2276856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Style &amp; prompt theft</a:t>
            </a:r>
            <a:endParaRPr lang="en-US" sz="1800" dirty="0"/>
          </a:p>
        </p:txBody>
      </p:sp>
      <p:sp>
        <p:nvSpPr>
          <p:cNvPr id="11" name="Text 7"/>
          <p:cNvSpPr/>
          <p:nvPr/>
        </p:nvSpPr>
        <p:spPr>
          <a:xfrm>
            <a:off x="841248" y="4279392"/>
            <a:ext cx="2276856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4000"/>
              </a:lnSpc>
              <a:buNone/>
            </a:pPr>
            <a:r>
              <a:rPr lang="en-US" sz="1250" dirty="0">
                <a:solidFill>
                  <a:srgbClr val="EAF0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creator's look and prompt “recipe” can be copied or scraped in seconds. There is no proof of authorship.</a:t>
            </a:r>
            <a:endParaRPr lang="en-US" sz="1250" dirty="0"/>
          </a:p>
        </p:txBody>
      </p:sp>
      <p:sp>
        <p:nvSpPr>
          <p:cNvPr id="12" name="Shape 8"/>
          <p:cNvSpPr/>
          <p:nvPr/>
        </p:nvSpPr>
        <p:spPr>
          <a:xfrm>
            <a:off x="3483864" y="2697480"/>
            <a:ext cx="2679192" cy="3108960"/>
          </a:xfrm>
          <a:prstGeom prst="roundRect">
            <a:avLst>
              <a:gd name="adj" fmla="val 3413"/>
            </a:avLst>
          </a:prstGeom>
          <a:solidFill>
            <a:srgbClr val="161C26"/>
          </a:solidFill>
          <a:ln w="9525">
            <a:solidFill>
              <a:srgbClr val="2A3342"/>
            </a:solidFill>
            <a:prstDash val="solid"/>
          </a:ln>
          <a:effectLst>
            <a:outerShdw sx="100000" sy="100000" kx="0" ky="0" algn="bl" rotWithShape="0" blurRad="114300" dist="50800" dir="5400000">
              <a:srgbClr val="000000">
                <a:alpha val="35000"/>
              </a:srgbClr>
            </a:outerShdw>
          </a:effectLst>
        </p:spPr>
      </p:sp>
      <p:sp>
        <p:nvSpPr>
          <p:cNvPr id="13" name="Shape 9"/>
          <p:cNvSpPr/>
          <p:nvPr/>
        </p:nvSpPr>
        <p:spPr>
          <a:xfrm>
            <a:off x="3703320" y="2926080"/>
            <a:ext cx="512064" cy="512064"/>
          </a:xfrm>
          <a:prstGeom prst="ellipse">
            <a:avLst/>
          </a:prstGeom>
          <a:solidFill>
            <a:srgbClr val="E0A94F"/>
          </a:solidFill>
          <a:ln/>
          <a:effectLst>
            <a:outerShdw sx="100000" sy="100000" kx="0" ky="0" algn="bl" rotWithShape="0" blurRad="76200" dist="25400" dir="5400000">
              <a:srgbClr val="000000">
                <a:alpha val="40000"/>
              </a:srgbClr>
            </a:outerShdw>
          </a:effectLst>
        </p:spPr>
      </p:sp>
      <p:pic>
        <p:nvPicPr>
          <p:cNvPr id="14" name="Image 2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41577" y="3064337"/>
            <a:ext cx="235549" cy="235549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3685032" y="3611880"/>
            <a:ext cx="2276856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Likeness abuse</a:t>
            </a:r>
            <a:endParaRPr lang="en-US" sz="1800" dirty="0"/>
          </a:p>
        </p:txBody>
      </p:sp>
      <p:sp>
        <p:nvSpPr>
          <p:cNvPr id="16" name="Text 11"/>
          <p:cNvSpPr/>
          <p:nvPr/>
        </p:nvSpPr>
        <p:spPr>
          <a:xfrm>
            <a:off x="3685032" y="4279392"/>
            <a:ext cx="2276856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4000"/>
              </a:lnSpc>
              <a:buNone/>
            </a:pPr>
            <a:r>
              <a:rPr lang="en-US" sz="1250" dirty="0">
                <a:solidFill>
                  <a:srgbClr val="EAF0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Faces and voices are cloned without consent. Under the NO FAKES Act this is now a federal liability — for creators and platforms alike.</a:t>
            </a:r>
            <a:endParaRPr lang="en-US" sz="1250" dirty="0"/>
          </a:p>
        </p:txBody>
      </p:sp>
      <p:sp>
        <p:nvSpPr>
          <p:cNvPr id="17" name="Shape 12"/>
          <p:cNvSpPr/>
          <p:nvPr/>
        </p:nvSpPr>
        <p:spPr>
          <a:xfrm>
            <a:off x="6327648" y="2697480"/>
            <a:ext cx="2679192" cy="3108960"/>
          </a:xfrm>
          <a:prstGeom prst="roundRect">
            <a:avLst>
              <a:gd name="adj" fmla="val 3413"/>
            </a:avLst>
          </a:prstGeom>
          <a:solidFill>
            <a:srgbClr val="161C26"/>
          </a:solidFill>
          <a:ln w="9525">
            <a:solidFill>
              <a:srgbClr val="2A3342"/>
            </a:solidFill>
            <a:prstDash val="solid"/>
          </a:ln>
          <a:effectLst>
            <a:outerShdw sx="100000" sy="100000" kx="0" ky="0" algn="bl" rotWithShape="0" blurRad="114300" dist="50800" dir="5400000">
              <a:srgbClr val="000000">
                <a:alpha val="35000"/>
              </a:srgbClr>
            </a:outerShdw>
          </a:effectLst>
        </p:spPr>
      </p:sp>
      <p:sp>
        <p:nvSpPr>
          <p:cNvPr id="18" name="Shape 13"/>
          <p:cNvSpPr/>
          <p:nvPr/>
        </p:nvSpPr>
        <p:spPr>
          <a:xfrm>
            <a:off x="6547104" y="2926080"/>
            <a:ext cx="512064" cy="512064"/>
          </a:xfrm>
          <a:prstGeom prst="ellipse">
            <a:avLst/>
          </a:prstGeom>
          <a:solidFill>
            <a:srgbClr val="E0A94F"/>
          </a:solidFill>
          <a:ln/>
          <a:effectLst>
            <a:outerShdw sx="100000" sy="100000" kx="0" ky="0" algn="bl" rotWithShape="0" blurRad="76200" dist="25400" dir="5400000">
              <a:srgbClr val="000000">
                <a:alpha val="40000"/>
              </a:srgbClr>
            </a:outerShdw>
          </a:effectLst>
        </p:spPr>
      </p:sp>
      <p:pic>
        <p:nvPicPr>
          <p:cNvPr id="19" name="Image 3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85361" y="3064337"/>
            <a:ext cx="235549" cy="235549"/>
          </a:xfrm>
          <a:prstGeom prst="rect">
            <a:avLst/>
          </a:prstGeom>
        </p:spPr>
      </p:pic>
      <p:sp>
        <p:nvSpPr>
          <p:cNvPr id="20" name="Text 14"/>
          <p:cNvSpPr/>
          <p:nvPr/>
        </p:nvSpPr>
        <p:spPr>
          <a:xfrm>
            <a:off x="6528816" y="3611880"/>
            <a:ext cx="2276856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Predatory economics</a:t>
            </a:r>
            <a:endParaRPr lang="en-US" sz="1800" dirty="0"/>
          </a:p>
        </p:txBody>
      </p:sp>
      <p:sp>
        <p:nvSpPr>
          <p:cNvPr id="21" name="Text 15"/>
          <p:cNvSpPr/>
          <p:nvPr/>
        </p:nvSpPr>
        <p:spPr>
          <a:xfrm>
            <a:off x="6528816" y="4279392"/>
            <a:ext cx="2276856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4000"/>
              </a:lnSpc>
              <a:buNone/>
            </a:pPr>
            <a:r>
              <a:rPr lang="en-US" sz="1250" dirty="0">
                <a:solidFill>
                  <a:srgbClr val="EAF0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Traditional studios and distributors take 35–50% and pay out in 6–18 months of audits.</a:t>
            </a:r>
            <a:endParaRPr lang="en-US" sz="1250" dirty="0"/>
          </a:p>
        </p:txBody>
      </p:sp>
      <p:sp>
        <p:nvSpPr>
          <p:cNvPr id="22" name="Shape 16"/>
          <p:cNvSpPr/>
          <p:nvPr/>
        </p:nvSpPr>
        <p:spPr>
          <a:xfrm>
            <a:off x="9171432" y="2697480"/>
            <a:ext cx="2679192" cy="3108960"/>
          </a:xfrm>
          <a:prstGeom prst="roundRect">
            <a:avLst>
              <a:gd name="adj" fmla="val 3413"/>
            </a:avLst>
          </a:prstGeom>
          <a:solidFill>
            <a:srgbClr val="161C26"/>
          </a:solidFill>
          <a:ln w="9525">
            <a:solidFill>
              <a:srgbClr val="2A3342"/>
            </a:solidFill>
            <a:prstDash val="solid"/>
          </a:ln>
          <a:effectLst>
            <a:outerShdw sx="100000" sy="100000" kx="0" ky="0" algn="bl" rotWithShape="0" blurRad="114300" dist="50800" dir="5400000">
              <a:srgbClr val="000000">
                <a:alpha val="35000"/>
              </a:srgbClr>
            </a:outerShdw>
          </a:effectLst>
        </p:spPr>
      </p:sp>
      <p:sp>
        <p:nvSpPr>
          <p:cNvPr id="23" name="Shape 17"/>
          <p:cNvSpPr/>
          <p:nvPr/>
        </p:nvSpPr>
        <p:spPr>
          <a:xfrm>
            <a:off x="9390888" y="2926080"/>
            <a:ext cx="512064" cy="512064"/>
          </a:xfrm>
          <a:prstGeom prst="ellipse">
            <a:avLst/>
          </a:prstGeom>
          <a:solidFill>
            <a:srgbClr val="E0A94F"/>
          </a:solidFill>
          <a:ln/>
          <a:effectLst>
            <a:outerShdw sx="100000" sy="100000" kx="0" ky="0" algn="bl" rotWithShape="0" blurRad="76200" dist="25400" dir="5400000">
              <a:srgbClr val="000000">
                <a:alpha val="40000"/>
              </a:srgbClr>
            </a:outerShdw>
          </a:effectLst>
        </p:spPr>
      </p:sp>
      <p:pic>
        <p:nvPicPr>
          <p:cNvPr id="24" name="Image 4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529145" y="3064337"/>
            <a:ext cx="235549" cy="235549"/>
          </a:xfrm>
          <a:prstGeom prst="rect">
            <a:avLst/>
          </a:prstGeom>
        </p:spPr>
      </p:pic>
      <p:sp>
        <p:nvSpPr>
          <p:cNvPr id="25" name="Text 18"/>
          <p:cNvSpPr/>
          <p:nvPr/>
        </p:nvSpPr>
        <p:spPr>
          <a:xfrm>
            <a:off x="9372600" y="3611880"/>
            <a:ext cx="2276856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Legal exposure</a:t>
            </a:r>
            <a:endParaRPr lang="en-US" sz="1800" dirty="0"/>
          </a:p>
        </p:txBody>
      </p:sp>
      <p:sp>
        <p:nvSpPr>
          <p:cNvPr id="26" name="Text 19"/>
          <p:cNvSpPr/>
          <p:nvPr/>
        </p:nvSpPr>
        <p:spPr>
          <a:xfrm>
            <a:off x="9372600" y="4279392"/>
            <a:ext cx="2276856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4000"/>
              </a:lnSpc>
              <a:buNone/>
            </a:pPr>
            <a:r>
              <a:rPr lang="en-US" sz="1250" dirty="0">
                <a:solidFill>
                  <a:srgbClr val="EAF0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Releasing AI film without consent records and provenance risks takedowns, lawsuits, and fines up to $750K per work.</a:t>
            </a:r>
            <a:endParaRPr lang="en-US" sz="1250" dirty="0"/>
          </a:p>
        </p:txBody>
      </p:sp>
      <p:sp>
        <p:nvSpPr>
          <p:cNvPr id="27" name="Text 20"/>
          <p:cNvSpPr/>
          <p:nvPr/>
        </p:nvSpPr>
        <p:spPr>
          <a:xfrm>
            <a:off x="640080" y="6437376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5C68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Sources: company analysis; NO FAKES Act (S.4591) platform-liability provisions, 2026.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40080" y="566928"/>
            <a:ext cx="512064" cy="512064"/>
          </a:xfrm>
          <a:prstGeom prst="ellipse">
            <a:avLst/>
          </a:prstGeom>
          <a:solidFill>
            <a:srgbClr val="E0A94F"/>
          </a:solidFill>
          <a:ln/>
          <a:effectLst>
            <a:outerShdw sx="100000" sy="100000" kx="0" ky="0" algn="bl" rotWithShape="0" blurRad="76200" dist="25400" dir="5400000">
              <a:srgbClr val="000000">
                <a:alpha val="40000"/>
              </a:srgbClr>
            </a:outerShdw>
          </a:effectLst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337" y="705185"/>
            <a:ext cx="235549" cy="235549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325880" y="640080"/>
            <a:ext cx="6400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spc="300" kern="0" dirty="0">
                <a:solidFill>
                  <a:srgbClr val="E0A9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SOLUTION</a:t>
            </a:r>
            <a:endParaRPr lang="en-US" sz="1250" dirty="0"/>
          </a:p>
        </p:txBody>
      </p:sp>
      <p:sp>
        <p:nvSpPr>
          <p:cNvPr id="5" name="Text 2"/>
          <p:cNvSpPr/>
          <p:nvPr/>
        </p:nvSpPr>
        <p:spPr>
          <a:xfrm>
            <a:off x="640080" y="1078992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1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AE9IS: the sovereign layer for AI cinema</a:t>
            </a:r>
            <a:endParaRPr lang="en-US" sz="3100" dirty="0"/>
          </a:p>
        </p:txBody>
      </p:sp>
      <p:sp>
        <p:nvSpPr>
          <p:cNvPr id="6" name="Text 3"/>
          <p:cNvSpPr/>
          <p:nvPr/>
        </p:nvSpPr>
        <p:spPr>
          <a:xfrm>
            <a:off x="640080" y="1874520"/>
            <a:ext cx="73152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6000"/>
              </a:lnSpc>
              <a:buNone/>
            </a:pPr>
            <a:r>
              <a:rPr lang="en-US" sz="1600" dirty="0">
                <a:solidFill>
                  <a:srgbClr val="EAF0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AE9IS gives every AI film an unbreakable chain of ownership — then lets creators sell it directly to fans and split revenue the instant a ticket is bought.</a:t>
            </a:r>
            <a:endParaRPr lang="en-US" sz="1600" dirty="0"/>
          </a:p>
        </p:txBody>
      </p:sp>
      <p:sp>
        <p:nvSpPr>
          <p:cNvPr id="7" name="Shape 4"/>
          <p:cNvSpPr/>
          <p:nvPr/>
        </p:nvSpPr>
        <p:spPr>
          <a:xfrm>
            <a:off x="640080" y="2971800"/>
            <a:ext cx="2679192" cy="2788920"/>
          </a:xfrm>
          <a:prstGeom prst="roundRect">
            <a:avLst>
              <a:gd name="adj" fmla="val 3413"/>
            </a:avLst>
          </a:prstGeom>
          <a:solidFill>
            <a:srgbClr val="161C26"/>
          </a:solidFill>
          <a:ln w="9525">
            <a:solidFill>
              <a:srgbClr val="2A3342"/>
            </a:solidFill>
            <a:prstDash val="solid"/>
          </a:ln>
          <a:effectLst>
            <a:outerShdw sx="100000" sy="100000" kx="0" ky="0" algn="bl" rotWithShape="0" blurRad="114300" dist="50800" dir="5400000">
              <a:srgbClr val="000000">
                <a:alpha val="35000"/>
              </a:srgbClr>
            </a:outerShdw>
          </a:effectLst>
        </p:spPr>
      </p:sp>
      <p:sp>
        <p:nvSpPr>
          <p:cNvPr id="8" name="Text 5"/>
          <p:cNvSpPr/>
          <p:nvPr/>
        </p:nvSpPr>
        <p:spPr>
          <a:xfrm>
            <a:off x="841248" y="3127248"/>
            <a:ext cx="227685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B986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01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841248" y="3657600"/>
            <a:ext cx="227685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Protect</a:t>
            </a:r>
            <a:endParaRPr lang="en-US" sz="2000" dirty="0"/>
          </a:p>
        </p:txBody>
      </p:sp>
      <p:sp>
        <p:nvSpPr>
          <p:cNvPr id="10" name="Text 7"/>
          <p:cNvSpPr/>
          <p:nvPr/>
        </p:nvSpPr>
        <p:spPr>
          <a:xfrm>
            <a:off x="841248" y="4160520"/>
            <a:ext cx="2276856" cy="1508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4000"/>
              </a:lnSpc>
              <a:buNone/>
            </a:pPr>
            <a:r>
              <a:rPr lang="en-US" sz="1250" dirty="0">
                <a:solidFill>
                  <a:srgbClr val="EAF0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Seal prompts, ownership, and consent records into a tamper-proof certificate; embed an invisible fingerprint across every frame.</a:t>
            </a:r>
            <a:endParaRPr lang="en-US" sz="1250" dirty="0"/>
          </a:p>
        </p:txBody>
      </p:sp>
      <p:sp>
        <p:nvSpPr>
          <p:cNvPr id="11" name="Shape 8"/>
          <p:cNvSpPr/>
          <p:nvPr/>
        </p:nvSpPr>
        <p:spPr>
          <a:xfrm>
            <a:off x="3483864" y="2971800"/>
            <a:ext cx="2679192" cy="2788920"/>
          </a:xfrm>
          <a:prstGeom prst="roundRect">
            <a:avLst>
              <a:gd name="adj" fmla="val 3413"/>
            </a:avLst>
          </a:prstGeom>
          <a:solidFill>
            <a:srgbClr val="161C26"/>
          </a:solidFill>
          <a:ln w="9525">
            <a:solidFill>
              <a:srgbClr val="2A3342"/>
            </a:solidFill>
            <a:prstDash val="solid"/>
          </a:ln>
          <a:effectLst>
            <a:outerShdw sx="100000" sy="100000" kx="0" ky="0" algn="bl" rotWithShape="0" blurRad="114300" dist="50800" dir="5400000">
              <a:srgbClr val="000000">
                <a:alpha val="35000"/>
              </a:srgbClr>
            </a:outerShdw>
          </a:effectLst>
        </p:spPr>
      </p:sp>
      <p:sp>
        <p:nvSpPr>
          <p:cNvPr id="12" name="Text 9"/>
          <p:cNvSpPr/>
          <p:nvPr/>
        </p:nvSpPr>
        <p:spPr>
          <a:xfrm>
            <a:off x="3685032" y="3127248"/>
            <a:ext cx="227685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B986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02</a:t>
            </a:r>
            <a:endParaRPr lang="en-US" sz="2200" dirty="0"/>
          </a:p>
        </p:txBody>
      </p:sp>
      <p:sp>
        <p:nvSpPr>
          <p:cNvPr id="13" name="Text 10"/>
          <p:cNvSpPr/>
          <p:nvPr/>
        </p:nvSpPr>
        <p:spPr>
          <a:xfrm>
            <a:off x="3685032" y="3657600"/>
            <a:ext cx="227685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Distribute</a:t>
            </a:r>
            <a:endParaRPr lang="en-US" sz="2000" dirty="0"/>
          </a:p>
        </p:txBody>
      </p:sp>
      <p:sp>
        <p:nvSpPr>
          <p:cNvPr id="14" name="Text 11"/>
          <p:cNvSpPr/>
          <p:nvPr/>
        </p:nvSpPr>
        <p:spPr>
          <a:xfrm>
            <a:off x="3685032" y="4160520"/>
            <a:ext cx="2276856" cy="1508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4000"/>
              </a:lnSpc>
              <a:buNone/>
            </a:pPr>
            <a:r>
              <a:rPr lang="en-US" sz="1250" dirty="0">
                <a:solidFill>
                  <a:srgbClr val="EAF0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Sell tickets directly inside Ae9is Cinema — zero distributor middlemen, full audience ownership.</a:t>
            </a:r>
            <a:endParaRPr lang="en-US" sz="1250" dirty="0"/>
          </a:p>
        </p:txBody>
      </p:sp>
      <p:sp>
        <p:nvSpPr>
          <p:cNvPr id="15" name="Shape 12"/>
          <p:cNvSpPr/>
          <p:nvPr/>
        </p:nvSpPr>
        <p:spPr>
          <a:xfrm>
            <a:off x="6327648" y="2971800"/>
            <a:ext cx="2679192" cy="2788920"/>
          </a:xfrm>
          <a:prstGeom prst="roundRect">
            <a:avLst>
              <a:gd name="adj" fmla="val 3413"/>
            </a:avLst>
          </a:prstGeom>
          <a:solidFill>
            <a:srgbClr val="161C26"/>
          </a:solidFill>
          <a:ln w="9525">
            <a:solidFill>
              <a:srgbClr val="2A3342"/>
            </a:solidFill>
            <a:prstDash val="solid"/>
          </a:ln>
          <a:effectLst>
            <a:outerShdw sx="100000" sy="100000" kx="0" ky="0" algn="bl" rotWithShape="0" blurRad="114300" dist="50800" dir="5400000">
              <a:srgbClr val="000000">
                <a:alpha val="35000"/>
              </a:srgbClr>
            </a:outerShdw>
          </a:effectLst>
        </p:spPr>
      </p:sp>
      <p:sp>
        <p:nvSpPr>
          <p:cNvPr id="16" name="Text 13"/>
          <p:cNvSpPr/>
          <p:nvPr/>
        </p:nvSpPr>
        <p:spPr>
          <a:xfrm>
            <a:off x="6528816" y="3127248"/>
            <a:ext cx="227685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B986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03</a:t>
            </a:r>
            <a:endParaRPr lang="en-US" sz="2200" dirty="0"/>
          </a:p>
        </p:txBody>
      </p:sp>
      <p:sp>
        <p:nvSpPr>
          <p:cNvPr id="17" name="Text 14"/>
          <p:cNvSpPr/>
          <p:nvPr/>
        </p:nvSpPr>
        <p:spPr>
          <a:xfrm>
            <a:off x="6528816" y="3657600"/>
            <a:ext cx="227685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Monetize</a:t>
            </a:r>
            <a:endParaRPr lang="en-US" sz="2000" dirty="0"/>
          </a:p>
        </p:txBody>
      </p:sp>
      <p:sp>
        <p:nvSpPr>
          <p:cNvPr id="18" name="Text 15"/>
          <p:cNvSpPr/>
          <p:nvPr/>
        </p:nvSpPr>
        <p:spPr>
          <a:xfrm>
            <a:off x="6528816" y="4160520"/>
            <a:ext cx="2276856" cy="1508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4000"/>
              </a:lnSpc>
              <a:buNone/>
            </a:pPr>
            <a:r>
              <a:rPr lang="en-US" sz="1250" dirty="0">
                <a:solidFill>
                  <a:srgbClr val="EAF0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Revenue splits automatically across cast and crew the same second a fan pays. The Vault keeps a flat 15%.</a:t>
            </a:r>
            <a:endParaRPr lang="en-US" sz="1250" dirty="0"/>
          </a:p>
        </p:txBody>
      </p:sp>
      <p:sp>
        <p:nvSpPr>
          <p:cNvPr id="19" name="Shape 16"/>
          <p:cNvSpPr/>
          <p:nvPr/>
        </p:nvSpPr>
        <p:spPr>
          <a:xfrm>
            <a:off x="9171432" y="2971800"/>
            <a:ext cx="2679192" cy="2788920"/>
          </a:xfrm>
          <a:prstGeom prst="roundRect">
            <a:avLst>
              <a:gd name="adj" fmla="val 3413"/>
            </a:avLst>
          </a:prstGeom>
          <a:solidFill>
            <a:srgbClr val="161C26"/>
          </a:solidFill>
          <a:ln w="9525">
            <a:solidFill>
              <a:srgbClr val="2A3342"/>
            </a:solidFill>
            <a:prstDash val="solid"/>
          </a:ln>
          <a:effectLst>
            <a:outerShdw sx="100000" sy="100000" kx="0" ky="0" algn="bl" rotWithShape="0" blurRad="114300" dist="50800" dir="5400000">
              <a:srgbClr val="000000">
                <a:alpha val="35000"/>
              </a:srgbClr>
            </a:outerShdw>
          </a:effectLst>
        </p:spPr>
      </p:sp>
      <p:sp>
        <p:nvSpPr>
          <p:cNvPr id="20" name="Text 17"/>
          <p:cNvSpPr/>
          <p:nvPr/>
        </p:nvSpPr>
        <p:spPr>
          <a:xfrm>
            <a:off x="9372600" y="3127248"/>
            <a:ext cx="227685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B986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04</a:t>
            </a:r>
            <a:endParaRPr lang="en-US" sz="2200" dirty="0"/>
          </a:p>
        </p:txBody>
      </p:sp>
      <p:sp>
        <p:nvSpPr>
          <p:cNvPr id="21" name="Text 18"/>
          <p:cNvSpPr/>
          <p:nvPr/>
        </p:nvSpPr>
        <p:spPr>
          <a:xfrm>
            <a:off x="9372600" y="3657600"/>
            <a:ext cx="227685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Defend</a:t>
            </a:r>
            <a:endParaRPr lang="en-US" sz="2000" dirty="0"/>
          </a:p>
        </p:txBody>
      </p:sp>
      <p:sp>
        <p:nvSpPr>
          <p:cNvPr id="22" name="Text 19"/>
          <p:cNvSpPr/>
          <p:nvPr/>
        </p:nvSpPr>
        <p:spPr>
          <a:xfrm>
            <a:off x="9372600" y="4160520"/>
            <a:ext cx="2276856" cy="1508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4000"/>
              </a:lnSpc>
              <a:buNone/>
            </a:pPr>
            <a:r>
              <a:rPr lang="en-US" sz="1250" dirty="0">
                <a:solidFill>
                  <a:srgbClr val="EAF0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Crawl TikTok, YouTube, and torrent indexes 24/7 and fire one-click legal takedowns on stolen work.</a:t>
            </a:r>
            <a:endParaRPr lang="en-US" sz="12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40080" y="566928"/>
            <a:ext cx="512064" cy="512064"/>
          </a:xfrm>
          <a:prstGeom prst="ellipse">
            <a:avLst/>
          </a:prstGeom>
          <a:solidFill>
            <a:srgbClr val="E0A94F"/>
          </a:solidFill>
          <a:ln/>
          <a:effectLst>
            <a:outerShdw sx="100000" sy="100000" kx="0" ky="0" algn="bl" rotWithShape="0" blurRad="76200" dist="25400" dir="5400000">
              <a:srgbClr val="000000">
                <a:alpha val="40000"/>
              </a:srgbClr>
            </a:outerShdw>
          </a:effectLst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337" y="705185"/>
            <a:ext cx="235549" cy="235549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325880" y="640080"/>
            <a:ext cx="6400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spc="300" kern="0" dirty="0">
                <a:solidFill>
                  <a:srgbClr val="E0A9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IT WORKS</a:t>
            </a:r>
            <a:endParaRPr lang="en-US" sz="1250" dirty="0"/>
          </a:p>
        </p:txBody>
      </p:sp>
      <p:sp>
        <p:nvSpPr>
          <p:cNvPr id="5" name="Text 2"/>
          <p:cNvSpPr/>
          <p:nvPr/>
        </p:nvSpPr>
        <p:spPr>
          <a:xfrm>
            <a:off x="640080" y="1078992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Four mechanisms, one chain of custody</a:t>
            </a:r>
            <a:endParaRPr lang="en-US" sz="3200" dirty="0"/>
          </a:p>
        </p:txBody>
      </p:sp>
      <p:sp>
        <p:nvSpPr>
          <p:cNvPr id="6" name="Shape 3"/>
          <p:cNvSpPr/>
          <p:nvPr/>
        </p:nvSpPr>
        <p:spPr>
          <a:xfrm>
            <a:off x="640080" y="2240280"/>
            <a:ext cx="5440680" cy="1783080"/>
          </a:xfrm>
          <a:prstGeom prst="roundRect">
            <a:avLst>
              <a:gd name="adj" fmla="val 5128"/>
            </a:avLst>
          </a:prstGeom>
          <a:solidFill>
            <a:srgbClr val="161C26"/>
          </a:solidFill>
          <a:ln w="9525">
            <a:solidFill>
              <a:srgbClr val="2A3342"/>
            </a:solidFill>
            <a:prstDash val="solid"/>
          </a:ln>
          <a:effectLst>
            <a:outerShdw sx="100000" sy="100000" kx="0" ky="0" algn="bl" rotWithShape="0" blurRad="114300" dist="50800" dir="5400000">
              <a:srgbClr val="000000">
                <a:alpha val="35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914400" y="2551176"/>
            <a:ext cx="548640" cy="548640"/>
          </a:xfrm>
          <a:prstGeom prst="ellipse">
            <a:avLst/>
          </a:prstGeom>
          <a:solidFill>
            <a:srgbClr val="E0A94F"/>
          </a:solidFill>
          <a:ln/>
          <a:effectLst>
            <a:outerShdw sx="100000" sy="100000" kx="0" ky="0" algn="bl" rotWithShape="0" blurRad="76200" dist="25400" dir="5400000">
              <a:srgbClr val="000000">
                <a:alpha val="40000"/>
              </a:srgbClr>
            </a:outerShdw>
          </a:effectLst>
        </p:spPr>
      </p:sp>
      <p:pic>
        <p:nvPicPr>
          <p:cNvPr id="8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2533" y="2699309"/>
            <a:ext cx="252374" cy="252374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1645920" y="2514600"/>
            <a:ext cx="4206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 · Lock the recipe</a:t>
            </a:r>
            <a:endParaRPr lang="en-US" sz="1900" dirty="0"/>
          </a:p>
        </p:txBody>
      </p:sp>
      <p:sp>
        <p:nvSpPr>
          <p:cNvPr id="10" name="Text 6"/>
          <p:cNvSpPr/>
          <p:nvPr/>
        </p:nvSpPr>
        <p:spPr>
          <a:xfrm>
            <a:off x="1645920" y="2990088"/>
            <a:ext cx="4206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4000"/>
              </a:lnSpc>
              <a:buNone/>
            </a:pPr>
            <a:r>
              <a:rPr lang="en-US" sz="1250" dirty="0">
                <a:solidFill>
                  <a:srgbClr val="EAF0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 upload, the video binds to the owner's copyright details and exact prompts. The recipe stays hidden from the public but stands as legal proof of creation.</a:t>
            </a:r>
            <a:endParaRPr lang="en-US" sz="1250" dirty="0"/>
          </a:p>
        </p:txBody>
      </p:sp>
      <p:sp>
        <p:nvSpPr>
          <p:cNvPr id="11" name="Shape 7"/>
          <p:cNvSpPr/>
          <p:nvPr/>
        </p:nvSpPr>
        <p:spPr>
          <a:xfrm>
            <a:off x="6263640" y="2240280"/>
            <a:ext cx="5440680" cy="1783080"/>
          </a:xfrm>
          <a:prstGeom prst="roundRect">
            <a:avLst>
              <a:gd name="adj" fmla="val 5128"/>
            </a:avLst>
          </a:prstGeom>
          <a:solidFill>
            <a:srgbClr val="161C26"/>
          </a:solidFill>
          <a:ln w="9525">
            <a:solidFill>
              <a:srgbClr val="2A3342"/>
            </a:solidFill>
            <a:prstDash val="solid"/>
          </a:ln>
          <a:effectLst>
            <a:outerShdw sx="100000" sy="100000" kx="0" ky="0" algn="bl" rotWithShape="0" blurRad="114300" dist="50800" dir="5400000">
              <a:srgbClr val="000000">
                <a:alpha val="35000"/>
              </a:srgbClr>
            </a:outerShdw>
          </a:effectLst>
        </p:spPr>
      </p:sp>
      <p:sp>
        <p:nvSpPr>
          <p:cNvPr id="12" name="Shape 8"/>
          <p:cNvSpPr/>
          <p:nvPr/>
        </p:nvSpPr>
        <p:spPr>
          <a:xfrm>
            <a:off x="6537960" y="2551176"/>
            <a:ext cx="548640" cy="548640"/>
          </a:xfrm>
          <a:prstGeom prst="ellipse">
            <a:avLst/>
          </a:prstGeom>
          <a:solidFill>
            <a:srgbClr val="E0A94F"/>
          </a:solidFill>
          <a:ln/>
          <a:effectLst>
            <a:outerShdw sx="100000" sy="100000" kx="0" ky="0" algn="bl" rotWithShape="0" blurRad="76200" dist="25400" dir="5400000">
              <a:srgbClr val="000000">
                <a:alpha val="40000"/>
              </a:srgbClr>
            </a:outerShdw>
          </a:effectLst>
        </p:spPr>
      </p:sp>
      <p:pic>
        <p:nvPicPr>
          <p:cNvPr id="13" name="Image 2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86093" y="2699309"/>
            <a:ext cx="252374" cy="252374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7269480" y="2514600"/>
            <a:ext cx="4206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 · Invisible fingerprint</a:t>
            </a:r>
            <a:endParaRPr lang="en-US" sz="1900" dirty="0"/>
          </a:p>
        </p:txBody>
      </p:sp>
      <p:sp>
        <p:nvSpPr>
          <p:cNvPr id="15" name="Text 10"/>
          <p:cNvSpPr/>
          <p:nvPr/>
        </p:nvSpPr>
        <p:spPr>
          <a:xfrm>
            <a:off x="7269480" y="2990088"/>
            <a:ext cx="4206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4000"/>
              </a:lnSpc>
              <a:buNone/>
            </a:pPr>
            <a:r>
              <a:rPr lang="en-US" sz="1250" dirty="0">
                <a:solidFill>
                  <a:srgbClr val="EAF0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 imperceptible pattern is woven across the whole video. Viewers see a pristine film; scrapers and copycat bots get flagged the moment they touch it.</a:t>
            </a:r>
            <a:endParaRPr lang="en-US" sz="1250" dirty="0"/>
          </a:p>
        </p:txBody>
      </p:sp>
      <p:sp>
        <p:nvSpPr>
          <p:cNvPr id="16" name="Shape 11"/>
          <p:cNvSpPr/>
          <p:nvPr/>
        </p:nvSpPr>
        <p:spPr>
          <a:xfrm>
            <a:off x="640080" y="4206240"/>
            <a:ext cx="5440680" cy="1783080"/>
          </a:xfrm>
          <a:prstGeom prst="roundRect">
            <a:avLst>
              <a:gd name="adj" fmla="val 5128"/>
            </a:avLst>
          </a:prstGeom>
          <a:solidFill>
            <a:srgbClr val="161C26"/>
          </a:solidFill>
          <a:ln w="9525">
            <a:solidFill>
              <a:srgbClr val="2A3342"/>
            </a:solidFill>
            <a:prstDash val="solid"/>
          </a:ln>
          <a:effectLst>
            <a:outerShdw sx="100000" sy="100000" kx="0" ky="0" algn="bl" rotWithShape="0" blurRad="114300" dist="50800" dir="5400000">
              <a:srgbClr val="000000">
                <a:alpha val="35000"/>
              </a:srgbClr>
            </a:outerShdw>
          </a:effectLst>
        </p:spPr>
      </p:sp>
      <p:sp>
        <p:nvSpPr>
          <p:cNvPr id="17" name="Shape 12"/>
          <p:cNvSpPr/>
          <p:nvPr/>
        </p:nvSpPr>
        <p:spPr>
          <a:xfrm>
            <a:off x="914400" y="4517136"/>
            <a:ext cx="548640" cy="548640"/>
          </a:xfrm>
          <a:prstGeom prst="ellipse">
            <a:avLst/>
          </a:prstGeom>
          <a:solidFill>
            <a:srgbClr val="E0A94F"/>
          </a:solidFill>
          <a:ln/>
          <a:effectLst>
            <a:outerShdw sx="100000" sy="100000" kx="0" ky="0" algn="bl" rotWithShape="0" blurRad="76200" dist="25400" dir="5400000">
              <a:srgbClr val="000000">
                <a:alpha val="40000"/>
              </a:srgbClr>
            </a:outerShdw>
          </a:effectLst>
        </p:spPr>
      </p:sp>
      <p:pic>
        <p:nvPicPr>
          <p:cNvPr id="18" name="Image 3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62533" y="4665269"/>
            <a:ext cx="252374" cy="252374"/>
          </a:xfrm>
          <a:prstGeom prst="rect">
            <a:avLst/>
          </a:prstGeom>
        </p:spPr>
      </p:pic>
      <p:sp>
        <p:nvSpPr>
          <p:cNvPr id="19" name="Text 13"/>
          <p:cNvSpPr/>
          <p:nvPr/>
        </p:nvSpPr>
        <p:spPr>
          <a:xfrm>
            <a:off x="1645920" y="4480560"/>
            <a:ext cx="4206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 · Sell &amp; split instantly</a:t>
            </a:r>
            <a:endParaRPr lang="en-US" sz="1900" dirty="0"/>
          </a:p>
        </p:txBody>
      </p:sp>
      <p:sp>
        <p:nvSpPr>
          <p:cNvPr id="20" name="Text 14"/>
          <p:cNvSpPr/>
          <p:nvPr/>
        </p:nvSpPr>
        <p:spPr>
          <a:xfrm>
            <a:off x="1645920" y="4956048"/>
            <a:ext cx="4206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4000"/>
              </a:lnSpc>
              <a:buNone/>
            </a:pPr>
            <a:r>
              <a:rPr lang="en-US" sz="1250" dirty="0">
                <a:solidFill>
                  <a:srgbClr val="EAF0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Fans buy tickets in Ae9is Cinema. Payment splits automatically — actor, producer, sound &amp; music, and the Vault (flat 15%) — and pays out the same second.</a:t>
            </a:r>
            <a:endParaRPr lang="en-US" sz="1250" dirty="0"/>
          </a:p>
        </p:txBody>
      </p:sp>
      <p:sp>
        <p:nvSpPr>
          <p:cNvPr id="21" name="Shape 15"/>
          <p:cNvSpPr/>
          <p:nvPr/>
        </p:nvSpPr>
        <p:spPr>
          <a:xfrm>
            <a:off x="6263640" y="4206240"/>
            <a:ext cx="5440680" cy="1783080"/>
          </a:xfrm>
          <a:prstGeom prst="roundRect">
            <a:avLst>
              <a:gd name="adj" fmla="val 5128"/>
            </a:avLst>
          </a:prstGeom>
          <a:solidFill>
            <a:srgbClr val="161C26"/>
          </a:solidFill>
          <a:ln w="9525">
            <a:solidFill>
              <a:srgbClr val="2A3342"/>
            </a:solidFill>
            <a:prstDash val="solid"/>
          </a:ln>
          <a:effectLst>
            <a:outerShdw sx="100000" sy="100000" kx="0" ky="0" algn="bl" rotWithShape="0" blurRad="114300" dist="50800" dir="5400000">
              <a:srgbClr val="000000">
                <a:alpha val="35000"/>
              </a:srgbClr>
            </a:outerShdw>
          </a:effectLst>
        </p:spPr>
      </p:sp>
      <p:sp>
        <p:nvSpPr>
          <p:cNvPr id="22" name="Shape 16"/>
          <p:cNvSpPr/>
          <p:nvPr/>
        </p:nvSpPr>
        <p:spPr>
          <a:xfrm>
            <a:off x="6537960" y="4517136"/>
            <a:ext cx="548640" cy="548640"/>
          </a:xfrm>
          <a:prstGeom prst="ellipse">
            <a:avLst/>
          </a:prstGeom>
          <a:solidFill>
            <a:srgbClr val="E0A94F"/>
          </a:solidFill>
          <a:ln/>
          <a:effectLst>
            <a:outerShdw sx="100000" sy="100000" kx="0" ky="0" algn="bl" rotWithShape="0" blurRad="76200" dist="25400" dir="5400000">
              <a:srgbClr val="000000">
                <a:alpha val="40000"/>
              </a:srgbClr>
            </a:outerShdw>
          </a:effectLst>
        </p:spPr>
      </p:sp>
      <p:pic>
        <p:nvPicPr>
          <p:cNvPr id="23" name="Image 4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86093" y="4665269"/>
            <a:ext cx="252374" cy="252374"/>
          </a:xfrm>
          <a:prstGeom prst="rect">
            <a:avLst/>
          </a:prstGeom>
        </p:spPr>
      </p:pic>
      <p:sp>
        <p:nvSpPr>
          <p:cNvPr id="24" name="Text 17"/>
          <p:cNvSpPr/>
          <p:nvPr/>
        </p:nvSpPr>
        <p:spPr>
          <a:xfrm>
            <a:off x="7269480" y="4480560"/>
            <a:ext cx="4206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 · Patrol &amp; take down</a:t>
            </a:r>
            <a:endParaRPr lang="en-US" sz="1900" dirty="0"/>
          </a:p>
        </p:txBody>
      </p:sp>
      <p:sp>
        <p:nvSpPr>
          <p:cNvPr id="25" name="Text 18"/>
          <p:cNvSpPr/>
          <p:nvPr/>
        </p:nvSpPr>
        <p:spPr>
          <a:xfrm>
            <a:off x="7269480" y="4956048"/>
            <a:ext cx="4206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4000"/>
              </a:lnSpc>
              <a:buNone/>
            </a:pPr>
            <a:r>
              <a:rPr lang="en-US" sz="1250" dirty="0">
                <a:solidFill>
                  <a:srgbClr val="EAF0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system crawls TikTok, YouTube, and torrent indexes 24/7. Spot an unlicensed copy and dispatch an official takedown in one click.</a:t>
            </a:r>
            <a:endParaRPr lang="en-US" sz="12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40080" y="566928"/>
            <a:ext cx="512064" cy="512064"/>
          </a:xfrm>
          <a:prstGeom prst="ellipse">
            <a:avLst/>
          </a:prstGeom>
          <a:solidFill>
            <a:srgbClr val="E0A94F"/>
          </a:solidFill>
          <a:ln/>
          <a:effectLst>
            <a:outerShdw sx="100000" sy="100000" kx="0" ky="0" algn="bl" rotWithShape="0" blurRad="76200" dist="25400" dir="5400000">
              <a:srgbClr val="000000">
                <a:alpha val="40000"/>
              </a:srgbClr>
            </a:outerShdw>
          </a:effectLst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337" y="705185"/>
            <a:ext cx="235549" cy="235549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325880" y="640080"/>
            <a:ext cx="6400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spc="300" kern="0" dirty="0">
                <a:solidFill>
                  <a:srgbClr val="E0A9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PRODUCT</a:t>
            </a:r>
            <a:endParaRPr lang="en-US" sz="1250" dirty="0"/>
          </a:p>
        </p:txBody>
      </p:sp>
      <p:sp>
        <p:nvSpPr>
          <p:cNvPr id="5" name="Text 2"/>
          <p:cNvSpPr/>
          <p:nvPr/>
        </p:nvSpPr>
        <p:spPr>
          <a:xfrm>
            <a:off x="640080" y="1078992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Ae9is Cinema: instant, compliant, direct</a:t>
            </a:r>
            <a:endParaRPr lang="en-US" sz="3200" dirty="0"/>
          </a:p>
        </p:txBody>
      </p:sp>
      <p:sp>
        <p:nvSpPr>
          <p:cNvPr id="6" name="Text 3"/>
          <p:cNvSpPr/>
          <p:nvPr/>
        </p:nvSpPr>
        <p:spPr>
          <a:xfrm>
            <a:off x="640080" y="1828800"/>
            <a:ext cx="10881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dirty="0">
                <a:solidFill>
                  <a:srgbClr val="94A1A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When a fan buys a ticket, the money splits four ways automatically — and everyone is paid the same second.</a:t>
            </a:r>
            <a:endParaRPr lang="en-US" sz="1550" dirty="0"/>
          </a:p>
        </p:txBody>
      </p:sp>
      <p:sp>
        <p:nvSpPr>
          <p:cNvPr id="7" name="Shape 4"/>
          <p:cNvSpPr/>
          <p:nvPr/>
        </p:nvSpPr>
        <p:spPr>
          <a:xfrm>
            <a:off x="640080" y="2514600"/>
            <a:ext cx="2468880" cy="1234440"/>
          </a:xfrm>
          <a:prstGeom prst="roundRect">
            <a:avLst>
              <a:gd name="adj" fmla="val 7407"/>
            </a:avLst>
          </a:prstGeom>
          <a:solidFill>
            <a:srgbClr val="161C26"/>
          </a:solidFill>
          <a:ln w="9525">
            <a:solidFill>
              <a:srgbClr val="2A3342"/>
            </a:solidFill>
            <a:prstDash val="solid"/>
          </a:ln>
          <a:effectLst>
            <a:outerShdw sx="100000" sy="100000" kx="0" ky="0" algn="bl" rotWithShape="0" blurRad="114300" dist="50800" dir="5400000">
              <a:srgbClr val="000000">
                <a:alpha val="35000"/>
              </a:srgbClr>
            </a:outerShdw>
          </a:effectLst>
        </p:spPr>
      </p:sp>
      <p:pic>
        <p:nvPicPr>
          <p:cNvPr id="8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9536" y="2743200"/>
            <a:ext cx="384048" cy="384048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1353312" y="2697480"/>
            <a:ext cx="1554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Actor</a:t>
            </a:r>
            <a:endParaRPr lang="en-US" sz="1700" dirty="0"/>
          </a:p>
        </p:txBody>
      </p:sp>
      <p:sp>
        <p:nvSpPr>
          <p:cNvPr id="10" name="Text 6"/>
          <p:cNvSpPr/>
          <p:nvPr/>
        </p:nvSpPr>
        <p:spPr>
          <a:xfrm>
            <a:off x="1353312" y="3127248"/>
            <a:ext cx="1554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94A1A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Instant payout</a:t>
            </a:r>
            <a:endParaRPr lang="en-US" sz="1150" dirty="0"/>
          </a:p>
        </p:txBody>
      </p:sp>
      <p:sp>
        <p:nvSpPr>
          <p:cNvPr id="11" name="Shape 7"/>
          <p:cNvSpPr/>
          <p:nvPr/>
        </p:nvSpPr>
        <p:spPr>
          <a:xfrm>
            <a:off x="3310128" y="2514600"/>
            <a:ext cx="2468880" cy="1234440"/>
          </a:xfrm>
          <a:prstGeom prst="roundRect">
            <a:avLst>
              <a:gd name="adj" fmla="val 7407"/>
            </a:avLst>
          </a:prstGeom>
          <a:solidFill>
            <a:srgbClr val="161C26"/>
          </a:solidFill>
          <a:ln w="9525">
            <a:solidFill>
              <a:srgbClr val="2A3342"/>
            </a:solidFill>
            <a:prstDash val="solid"/>
          </a:ln>
          <a:effectLst>
            <a:outerShdw sx="100000" sy="100000" kx="0" ky="0" algn="bl" rotWithShape="0" blurRad="114300" dist="50800" dir="5400000">
              <a:srgbClr val="000000">
                <a:alpha val="35000"/>
              </a:srgbClr>
            </a:outerShdw>
          </a:effectLst>
        </p:spPr>
      </p:sp>
      <p:pic>
        <p:nvPicPr>
          <p:cNvPr id="12" name="Image 2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29584" y="2743200"/>
            <a:ext cx="384048" cy="384048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4023360" y="2697480"/>
            <a:ext cx="1554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Producer</a:t>
            </a:r>
            <a:endParaRPr lang="en-US" sz="1700" dirty="0"/>
          </a:p>
        </p:txBody>
      </p:sp>
      <p:sp>
        <p:nvSpPr>
          <p:cNvPr id="14" name="Text 9"/>
          <p:cNvSpPr/>
          <p:nvPr/>
        </p:nvSpPr>
        <p:spPr>
          <a:xfrm>
            <a:off x="4023360" y="3127248"/>
            <a:ext cx="1554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94A1A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Instant payout</a:t>
            </a:r>
            <a:endParaRPr lang="en-US" sz="1150" dirty="0"/>
          </a:p>
        </p:txBody>
      </p:sp>
      <p:sp>
        <p:nvSpPr>
          <p:cNvPr id="15" name="Shape 10"/>
          <p:cNvSpPr/>
          <p:nvPr/>
        </p:nvSpPr>
        <p:spPr>
          <a:xfrm>
            <a:off x="5980176" y="2514600"/>
            <a:ext cx="2468880" cy="1234440"/>
          </a:xfrm>
          <a:prstGeom prst="roundRect">
            <a:avLst>
              <a:gd name="adj" fmla="val 7407"/>
            </a:avLst>
          </a:prstGeom>
          <a:solidFill>
            <a:srgbClr val="161C26"/>
          </a:solidFill>
          <a:ln w="9525">
            <a:solidFill>
              <a:srgbClr val="2A3342"/>
            </a:solidFill>
            <a:prstDash val="solid"/>
          </a:ln>
          <a:effectLst>
            <a:outerShdw sx="100000" sy="100000" kx="0" ky="0" algn="bl" rotWithShape="0" blurRad="114300" dist="50800" dir="5400000">
              <a:srgbClr val="000000">
                <a:alpha val="35000"/>
              </a:srgbClr>
            </a:outerShdw>
          </a:effectLst>
        </p:spPr>
      </p:sp>
      <p:pic>
        <p:nvPicPr>
          <p:cNvPr id="16" name="Image 3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99632" y="2743200"/>
            <a:ext cx="384048" cy="384048"/>
          </a:xfrm>
          <a:prstGeom prst="rect">
            <a:avLst/>
          </a:prstGeom>
        </p:spPr>
      </p:pic>
      <p:sp>
        <p:nvSpPr>
          <p:cNvPr id="17" name="Text 11"/>
          <p:cNvSpPr/>
          <p:nvPr/>
        </p:nvSpPr>
        <p:spPr>
          <a:xfrm>
            <a:off x="6693408" y="2697480"/>
            <a:ext cx="1554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Sound &amp; Music</a:t>
            </a:r>
            <a:endParaRPr lang="en-US" sz="1700" dirty="0"/>
          </a:p>
        </p:txBody>
      </p:sp>
      <p:sp>
        <p:nvSpPr>
          <p:cNvPr id="18" name="Text 12"/>
          <p:cNvSpPr/>
          <p:nvPr/>
        </p:nvSpPr>
        <p:spPr>
          <a:xfrm>
            <a:off x="6693408" y="3127248"/>
            <a:ext cx="1554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94A1A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Instant payout</a:t>
            </a:r>
            <a:endParaRPr lang="en-US" sz="1150" dirty="0"/>
          </a:p>
        </p:txBody>
      </p:sp>
      <p:sp>
        <p:nvSpPr>
          <p:cNvPr id="19" name="Shape 13"/>
          <p:cNvSpPr/>
          <p:nvPr/>
        </p:nvSpPr>
        <p:spPr>
          <a:xfrm>
            <a:off x="8650224" y="2514600"/>
            <a:ext cx="2468880" cy="1234440"/>
          </a:xfrm>
          <a:prstGeom prst="roundRect">
            <a:avLst>
              <a:gd name="adj" fmla="val 7407"/>
            </a:avLst>
          </a:prstGeom>
          <a:solidFill>
            <a:srgbClr val="1B2230"/>
          </a:solidFill>
          <a:ln w="9525">
            <a:solidFill>
              <a:srgbClr val="2A3342"/>
            </a:solidFill>
            <a:prstDash val="solid"/>
          </a:ln>
          <a:effectLst>
            <a:outerShdw sx="100000" sy="100000" kx="0" ky="0" algn="bl" rotWithShape="0" blurRad="114300" dist="50800" dir="5400000">
              <a:srgbClr val="000000">
                <a:alpha val="35000"/>
              </a:srgbClr>
            </a:outerShdw>
          </a:effectLst>
        </p:spPr>
      </p:sp>
      <p:pic>
        <p:nvPicPr>
          <p:cNvPr id="20" name="Image 4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69680" y="2743200"/>
            <a:ext cx="384048" cy="384048"/>
          </a:xfrm>
          <a:prstGeom prst="rect">
            <a:avLst/>
          </a:prstGeom>
        </p:spPr>
      </p:pic>
      <p:sp>
        <p:nvSpPr>
          <p:cNvPr id="21" name="Text 14"/>
          <p:cNvSpPr/>
          <p:nvPr/>
        </p:nvSpPr>
        <p:spPr>
          <a:xfrm>
            <a:off x="9363456" y="2697480"/>
            <a:ext cx="1554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Vault</a:t>
            </a:r>
            <a:endParaRPr lang="en-US" sz="1700" dirty="0"/>
          </a:p>
        </p:txBody>
      </p:sp>
      <p:sp>
        <p:nvSpPr>
          <p:cNvPr id="22" name="Text 15"/>
          <p:cNvSpPr/>
          <p:nvPr/>
        </p:nvSpPr>
        <p:spPr>
          <a:xfrm>
            <a:off x="9363456" y="3127248"/>
            <a:ext cx="1554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E0A9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Flat 15%</a:t>
            </a:r>
            <a:endParaRPr lang="en-US" sz="1150" dirty="0"/>
          </a:p>
        </p:txBody>
      </p:sp>
      <p:sp>
        <p:nvSpPr>
          <p:cNvPr id="23" name="Shape 16"/>
          <p:cNvSpPr/>
          <p:nvPr/>
        </p:nvSpPr>
        <p:spPr>
          <a:xfrm>
            <a:off x="640080" y="4069080"/>
            <a:ext cx="10908792" cy="749808"/>
          </a:xfrm>
          <a:prstGeom prst="roundRect">
            <a:avLst>
              <a:gd name="adj" fmla="val 12195"/>
            </a:avLst>
          </a:prstGeom>
          <a:solidFill>
            <a:srgbClr val="161C26"/>
          </a:solidFill>
          <a:ln w="9525">
            <a:solidFill>
              <a:srgbClr val="2A3342"/>
            </a:solidFill>
            <a:prstDash val="solid"/>
          </a:ln>
          <a:effectLst>
            <a:outerShdw sx="100000" sy="100000" kx="0" ky="0" algn="bl" rotWithShape="0" blurRad="114300" dist="50800" dir="5400000">
              <a:srgbClr val="000000">
                <a:alpha val="35000"/>
              </a:srgbClr>
            </a:outerShdw>
          </a:effectLst>
        </p:spPr>
      </p:sp>
      <p:sp>
        <p:nvSpPr>
          <p:cNvPr id="24" name="Shape 17"/>
          <p:cNvSpPr/>
          <p:nvPr/>
        </p:nvSpPr>
        <p:spPr>
          <a:xfrm>
            <a:off x="841248" y="4215384"/>
            <a:ext cx="457200" cy="457200"/>
          </a:xfrm>
          <a:prstGeom prst="ellipse">
            <a:avLst/>
          </a:prstGeom>
          <a:solidFill>
            <a:srgbClr val="E0A94F"/>
          </a:solidFill>
          <a:ln/>
          <a:effectLst>
            <a:outerShdw sx="100000" sy="100000" kx="0" ky="0" algn="bl" rotWithShape="0" blurRad="76200" dist="25400" dir="5400000">
              <a:srgbClr val="000000">
                <a:alpha val="40000"/>
              </a:srgbClr>
            </a:outerShdw>
          </a:effectLst>
        </p:spPr>
      </p:sp>
      <p:pic>
        <p:nvPicPr>
          <p:cNvPr id="25" name="Image 5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64692" y="4338828"/>
            <a:ext cx="210312" cy="210312"/>
          </a:xfrm>
          <a:prstGeom prst="rect">
            <a:avLst/>
          </a:prstGeom>
        </p:spPr>
      </p:pic>
      <p:sp>
        <p:nvSpPr>
          <p:cNvPr id="26" name="Text 18"/>
          <p:cNvSpPr/>
          <p:nvPr/>
        </p:nvSpPr>
        <p:spPr>
          <a:xfrm>
            <a:off x="1508760" y="4123944"/>
            <a:ext cx="39319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Sealed ownership certificate</a:t>
            </a:r>
            <a:endParaRPr lang="en-US" sz="1500" dirty="0"/>
          </a:p>
        </p:txBody>
      </p:sp>
      <p:sp>
        <p:nvSpPr>
          <p:cNvPr id="27" name="Text 19"/>
          <p:cNvSpPr/>
          <p:nvPr/>
        </p:nvSpPr>
        <p:spPr>
          <a:xfrm>
            <a:off x="5577840" y="4123944"/>
            <a:ext cx="58521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EAF0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title carries a verifiable badge linking the studio, the file, and the hidden prompt recipe.</a:t>
            </a:r>
            <a:endParaRPr lang="en-US" sz="1250" dirty="0"/>
          </a:p>
        </p:txBody>
      </p:sp>
      <p:sp>
        <p:nvSpPr>
          <p:cNvPr id="28" name="Shape 20"/>
          <p:cNvSpPr/>
          <p:nvPr/>
        </p:nvSpPr>
        <p:spPr>
          <a:xfrm>
            <a:off x="640080" y="4910328"/>
            <a:ext cx="10908792" cy="749808"/>
          </a:xfrm>
          <a:prstGeom prst="roundRect">
            <a:avLst>
              <a:gd name="adj" fmla="val 12195"/>
            </a:avLst>
          </a:prstGeom>
          <a:solidFill>
            <a:srgbClr val="161C26"/>
          </a:solidFill>
          <a:ln w="9525">
            <a:solidFill>
              <a:srgbClr val="2A3342"/>
            </a:solidFill>
            <a:prstDash val="solid"/>
          </a:ln>
          <a:effectLst>
            <a:outerShdw sx="100000" sy="100000" kx="0" ky="0" algn="bl" rotWithShape="0" blurRad="114300" dist="50800" dir="5400000">
              <a:srgbClr val="000000">
                <a:alpha val="35000"/>
              </a:srgbClr>
            </a:outerShdw>
          </a:effectLst>
        </p:spPr>
      </p:sp>
      <p:sp>
        <p:nvSpPr>
          <p:cNvPr id="29" name="Shape 21"/>
          <p:cNvSpPr/>
          <p:nvPr/>
        </p:nvSpPr>
        <p:spPr>
          <a:xfrm>
            <a:off x="841248" y="5056632"/>
            <a:ext cx="457200" cy="457200"/>
          </a:xfrm>
          <a:prstGeom prst="ellipse">
            <a:avLst/>
          </a:prstGeom>
          <a:solidFill>
            <a:srgbClr val="E0A94F"/>
          </a:solidFill>
          <a:ln/>
          <a:effectLst>
            <a:outerShdw sx="100000" sy="100000" kx="0" ky="0" algn="bl" rotWithShape="0" blurRad="76200" dist="25400" dir="5400000">
              <a:srgbClr val="000000">
                <a:alpha val="40000"/>
              </a:srgbClr>
            </a:outerShdw>
          </a:effectLst>
        </p:spPr>
      </p:sp>
      <p:pic>
        <p:nvPicPr>
          <p:cNvPr id="30" name="Image 6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64692" y="5180076"/>
            <a:ext cx="210312" cy="210312"/>
          </a:xfrm>
          <a:prstGeom prst="rect">
            <a:avLst/>
          </a:prstGeom>
        </p:spPr>
      </p:pic>
      <p:sp>
        <p:nvSpPr>
          <p:cNvPr id="31" name="Text 22"/>
          <p:cNvSpPr/>
          <p:nvPr/>
        </p:nvSpPr>
        <p:spPr>
          <a:xfrm>
            <a:off x="1508760" y="4965192"/>
            <a:ext cx="39319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NO FAKES Act–ready registry</a:t>
            </a:r>
            <a:endParaRPr lang="en-US" sz="1500" dirty="0"/>
          </a:p>
        </p:txBody>
      </p:sp>
      <p:sp>
        <p:nvSpPr>
          <p:cNvPr id="32" name="Text 23"/>
          <p:cNvSpPr/>
          <p:nvPr/>
        </p:nvSpPr>
        <p:spPr>
          <a:xfrm>
            <a:off x="5577840" y="4965192"/>
            <a:ext cx="58521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EAF0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Actor likeness consent and royalty splits are recorded up front — the proof streaming platforms will require.</a:t>
            </a:r>
            <a:endParaRPr lang="en-US" sz="1250" dirty="0"/>
          </a:p>
        </p:txBody>
      </p:sp>
      <p:sp>
        <p:nvSpPr>
          <p:cNvPr id="33" name="Shape 24"/>
          <p:cNvSpPr/>
          <p:nvPr/>
        </p:nvSpPr>
        <p:spPr>
          <a:xfrm>
            <a:off x="640080" y="5751576"/>
            <a:ext cx="10908792" cy="749808"/>
          </a:xfrm>
          <a:prstGeom prst="roundRect">
            <a:avLst>
              <a:gd name="adj" fmla="val 12195"/>
            </a:avLst>
          </a:prstGeom>
          <a:solidFill>
            <a:srgbClr val="161C26"/>
          </a:solidFill>
          <a:ln w="9525">
            <a:solidFill>
              <a:srgbClr val="2A3342"/>
            </a:solidFill>
            <a:prstDash val="solid"/>
          </a:ln>
          <a:effectLst>
            <a:outerShdw sx="100000" sy="100000" kx="0" ky="0" algn="bl" rotWithShape="0" blurRad="114300" dist="50800" dir="5400000">
              <a:srgbClr val="000000">
                <a:alpha val="35000"/>
              </a:srgbClr>
            </a:outerShdw>
          </a:effectLst>
        </p:spPr>
      </p:sp>
      <p:sp>
        <p:nvSpPr>
          <p:cNvPr id="34" name="Shape 25"/>
          <p:cNvSpPr/>
          <p:nvPr/>
        </p:nvSpPr>
        <p:spPr>
          <a:xfrm>
            <a:off x="841248" y="5897880"/>
            <a:ext cx="457200" cy="457200"/>
          </a:xfrm>
          <a:prstGeom prst="ellipse">
            <a:avLst/>
          </a:prstGeom>
          <a:solidFill>
            <a:srgbClr val="E0A94F"/>
          </a:solidFill>
          <a:ln/>
          <a:effectLst>
            <a:outerShdw sx="100000" sy="100000" kx="0" ky="0" algn="bl" rotWithShape="0" blurRad="76200" dist="25400" dir="5400000">
              <a:srgbClr val="000000">
                <a:alpha val="40000"/>
              </a:srgbClr>
            </a:outerShdw>
          </a:effectLst>
        </p:spPr>
      </p:sp>
      <p:pic>
        <p:nvPicPr>
          <p:cNvPr id="35" name="Image 7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64692" y="6021324"/>
            <a:ext cx="210312" cy="210312"/>
          </a:xfrm>
          <a:prstGeom prst="rect">
            <a:avLst/>
          </a:prstGeom>
        </p:spPr>
      </p:pic>
      <p:sp>
        <p:nvSpPr>
          <p:cNvPr id="36" name="Text 26"/>
          <p:cNvSpPr/>
          <p:nvPr/>
        </p:nvSpPr>
        <p:spPr>
          <a:xfrm>
            <a:off x="1508760" y="5806440"/>
            <a:ext cx="39319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Zero-wait, zero-middleman payouts</a:t>
            </a:r>
            <a:endParaRPr lang="en-US" sz="1500" dirty="0"/>
          </a:p>
        </p:txBody>
      </p:sp>
      <p:sp>
        <p:nvSpPr>
          <p:cNvPr id="37" name="Text 27"/>
          <p:cNvSpPr/>
          <p:nvPr/>
        </p:nvSpPr>
        <p:spPr>
          <a:xfrm>
            <a:off x="5577840" y="5806440"/>
            <a:ext cx="58521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EAF0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distributor cut, no 6–18 month audits. Funds reach cast, crew, and investors in seconds.</a:t>
            </a:r>
            <a:endParaRPr lang="en-US" sz="12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40080" y="566928"/>
            <a:ext cx="512064" cy="512064"/>
          </a:xfrm>
          <a:prstGeom prst="ellipse">
            <a:avLst/>
          </a:prstGeom>
          <a:solidFill>
            <a:srgbClr val="E0A94F"/>
          </a:solidFill>
          <a:ln/>
          <a:effectLst>
            <a:outerShdw sx="100000" sy="100000" kx="0" ky="0" algn="bl" rotWithShape="0" blurRad="76200" dist="25400" dir="5400000">
              <a:srgbClr val="000000">
                <a:alpha val="40000"/>
              </a:srgbClr>
            </a:outerShdw>
          </a:effectLst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337" y="705185"/>
            <a:ext cx="235549" cy="235549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325880" y="640080"/>
            <a:ext cx="6400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spc="300" kern="0" dirty="0">
                <a:solidFill>
                  <a:srgbClr val="E0A9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WE WIN</a:t>
            </a:r>
            <a:endParaRPr lang="en-US" sz="1250" dirty="0"/>
          </a:p>
        </p:txBody>
      </p:sp>
      <p:sp>
        <p:nvSpPr>
          <p:cNvPr id="5" name="Text 2"/>
          <p:cNvSpPr/>
          <p:nvPr/>
        </p:nvSpPr>
        <p:spPr>
          <a:xfrm>
            <a:off x="640080" y="1078992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Built for AI creators — not retrofitted</a:t>
            </a:r>
            <a:endParaRPr lang="en-US" sz="3200" dirty="0"/>
          </a:p>
        </p:txBody>
      </p:sp>
      <p:sp>
        <p:nvSpPr>
          <p:cNvPr id="6" name="Text 3"/>
          <p:cNvSpPr/>
          <p:nvPr/>
        </p:nvSpPr>
        <p:spPr>
          <a:xfrm>
            <a:off x="640080" y="2194560"/>
            <a:ext cx="3657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4"/>
          <p:cNvSpPr/>
          <p:nvPr/>
        </p:nvSpPr>
        <p:spPr>
          <a:xfrm>
            <a:off x="4389120" y="2121408"/>
            <a:ext cx="3703320" cy="566928"/>
          </a:xfrm>
          <a:prstGeom prst="roundRect">
            <a:avLst>
              <a:gd name="adj" fmla="val 9677"/>
            </a:avLst>
          </a:prstGeom>
          <a:solidFill>
            <a:srgbClr val="161C26"/>
          </a:solidFill>
          <a:ln w="9525">
            <a:solidFill>
              <a:srgbClr val="2A3342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4526280" y="2121408"/>
            <a:ext cx="3429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92A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Traditional studios &amp; distributors</a:t>
            </a:r>
            <a:endParaRPr lang="en-US" sz="1250" dirty="0"/>
          </a:p>
        </p:txBody>
      </p:sp>
      <p:sp>
        <p:nvSpPr>
          <p:cNvPr id="9" name="Shape 6"/>
          <p:cNvSpPr/>
          <p:nvPr/>
        </p:nvSpPr>
        <p:spPr>
          <a:xfrm>
            <a:off x="8211312" y="2066544"/>
            <a:ext cx="3703320" cy="640080"/>
          </a:xfrm>
          <a:prstGeom prst="roundRect">
            <a:avLst>
              <a:gd name="adj" fmla="val 8571"/>
            </a:avLst>
          </a:prstGeom>
          <a:solidFill>
            <a:srgbClr val="E0A94F"/>
          </a:solidFill>
          <a:ln/>
          <a:effectLst>
            <a:outerShdw sx="100000" sy="100000" kx="0" ky="0" algn="bl" rotWithShape="0" blurRad="114300" dist="50800" dir="5400000">
              <a:srgbClr val="000000">
                <a:alpha val="40000"/>
              </a:srgbClr>
            </a:outerShdw>
          </a:effectLst>
        </p:spPr>
      </p:sp>
      <p:sp>
        <p:nvSpPr>
          <p:cNvPr id="10" name="Text 7"/>
          <p:cNvSpPr/>
          <p:nvPr/>
        </p:nvSpPr>
        <p:spPr>
          <a:xfrm>
            <a:off x="8348472" y="2066544"/>
            <a:ext cx="3429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B0F1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AE9IS — Sovereign Cinema</a:t>
            </a:r>
            <a:endParaRPr lang="en-US" sz="1300" dirty="0"/>
          </a:p>
        </p:txBody>
      </p:sp>
      <p:sp>
        <p:nvSpPr>
          <p:cNvPr id="11" name="Text 8"/>
          <p:cNvSpPr/>
          <p:nvPr/>
        </p:nvSpPr>
        <p:spPr>
          <a:xfrm>
            <a:off x="640080" y="2798064"/>
            <a:ext cx="356616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Distribution fees</a:t>
            </a:r>
            <a:endParaRPr lang="en-US" sz="1450" dirty="0"/>
          </a:p>
        </p:txBody>
      </p:sp>
      <p:sp>
        <p:nvSpPr>
          <p:cNvPr id="12" name="Shape 9"/>
          <p:cNvSpPr/>
          <p:nvPr/>
        </p:nvSpPr>
        <p:spPr>
          <a:xfrm>
            <a:off x="4389120" y="2798064"/>
            <a:ext cx="3703320" cy="585216"/>
          </a:xfrm>
          <a:prstGeom prst="rect">
            <a:avLst/>
          </a:prstGeom>
          <a:solidFill>
            <a:srgbClr val="161C26"/>
          </a:solidFill>
          <a:ln/>
        </p:spPr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53712" y="2990088"/>
            <a:ext cx="201168" cy="201168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4846320" y="2798064"/>
            <a:ext cx="310896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92A0A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35–50% cut on ticket sales</a:t>
            </a:r>
            <a:endParaRPr lang="en-US" sz="1250" dirty="0"/>
          </a:p>
        </p:txBody>
      </p:sp>
      <p:sp>
        <p:nvSpPr>
          <p:cNvPr id="15" name="Shape 11"/>
          <p:cNvSpPr/>
          <p:nvPr/>
        </p:nvSpPr>
        <p:spPr>
          <a:xfrm>
            <a:off x="8211312" y="2798064"/>
            <a:ext cx="3703320" cy="585216"/>
          </a:xfrm>
          <a:prstGeom prst="rect">
            <a:avLst/>
          </a:prstGeom>
          <a:solidFill>
            <a:srgbClr val="20211A"/>
          </a:solidFill>
          <a:ln/>
        </p:spPr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75904" y="2990088"/>
            <a:ext cx="201168" cy="201168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8668512" y="2798064"/>
            <a:ext cx="310896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EAF0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Flat 15% platform fee</a:t>
            </a:r>
            <a:endParaRPr lang="en-US" sz="1250" dirty="0"/>
          </a:p>
        </p:txBody>
      </p:sp>
      <p:sp>
        <p:nvSpPr>
          <p:cNvPr id="18" name="Text 13"/>
          <p:cNvSpPr/>
          <p:nvPr/>
        </p:nvSpPr>
        <p:spPr>
          <a:xfrm>
            <a:off x="640080" y="3474720"/>
            <a:ext cx="356616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Payout schedule</a:t>
            </a:r>
            <a:endParaRPr lang="en-US" sz="1450" dirty="0"/>
          </a:p>
        </p:txBody>
      </p:sp>
      <p:sp>
        <p:nvSpPr>
          <p:cNvPr id="19" name="Shape 14"/>
          <p:cNvSpPr/>
          <p:nvPr/>
        </p:nvSpPr>
        <p:spPr>
          <a:xfrm>
            <a:off x="4389120" y="3474720"/>
            <a:ext cx="3703320" cy="585216"/>
          </a:xfrm>
          <a:prstGeom prst="rect">
            <a:avLst/>
          </a:prstGeom>
          <a:solidFill>
            <a:srgbClr val="12161F"/>
          </a:solidFill>
          <a:ln/>
        </p:spPr>
      </p:sp>
      <p:pic>
        <p:nvPicPr>
          <p:cNvPr id="20" name="Image 3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53712" y="3666744"/>
            <a:ext cx="201168" cy="201168"/>
          </a:xfrm>
          <a:prstGeom prst="rect">
            <a:avLst/>
          </a:prstGeom>
        </p:spPr>
      </p:pic>
      <p:sp>
        <p:nvSpPr>
          <p:cNvPr id="21" name="Text 15"/>
          <p:cNvSpPr/>
          <p:nvPr/>
        </p:nvSpPr>
        <p:spPr>
          <a:xfrm>
            <a:off x="4846320" y="3474720"/>
            <a:ext cx="310896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92A0A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6–18 months of audits</a:t>
            </a:r>
            <a:endParaRPr lang="en-US" sz="1250" dirty="0"/>
          </a:p>
        </p:txBody>
      </p:sp>
      <p:sp>
        <p:nvSpPr>
          <p:cNvPr id="22" name="Shape 16"/>
          <p:cNvSpPr/>
          <p:nvPr/>
        </p:nvSpPr>
        <p:spPr>
          <a:xfrm>
            <a:off x="8211312" y="3474720"/>
            <a:ext cx="3703320" cy="585216"/>
          </a:xfrm>
          <a:prstGeom prst="rect">
            <a:avLst/>
          </a:prstGeom>
          <a:solidFill>
            <a:srgbClr val="1A1B14"/>
          </a:solidFill>
          <a:ln/>
        </p:spPr>
      </p:sp>
      <p:pic>
        <p:nvPicPr>
          <p:cNvPr id="23" name="Image 4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75904" y="3666744"/>
            <a:ext cx="201168" cy="201168"/>
          </a:xfrm>
          <a:prstGeom prst="rect">
            <a:avLst/>
          </a:prstGeom>
        </p:spPr>
      </p:pic>
      <p:sp>
        <p:nvSpPr>
          <p:cNvPr id="24" name="Text 17"/>
          <p:cNvSpPr/>
          <p:nvPr/>
        </p:nvSpPr>
        <p:spPr>
          <a:xfrm>
            <a:off x="8668512" y="3474720"/>
            <a:ext cx="310896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EAF0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Instant — paid in seconds</a:t>
            </a:r>
            <a:endParaRPr lang="en-US" sz="1250" dirty="0"/>
          </a:p>
        </p:txBody>
      </p:sp>
      <p:sp>
        <p:nvSpPr>
          <p:cNvPr id="25" name="Text 18"/>
          <p:cNvSpPr/>
          <p:nvPr/>
        </p:nvSpPr>
        <p:spPr>
          <a:xfrm>
            <a:off x="640080" y="4151376"/>
            <a:ext cx="356616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Prompt / style protection</a:t>
            </a:r>
            <a:endParaRPr lang="en-US" sz="1450" dirty="0"/>
          </a:p>
        </p:txBody>
      </p:sp>
      <p:sp>
        <p:nvSpPr>
          <p:cNvPr id="26" name="Shape 19"/>
          <p:cNvSpPr/>
          <p:nvPr/>
        </p:nvSpPr>
        <p:spPr>
          <a:xfrm>
            <a:off x="4389120" y="4151376"/>
            <a:ext cx="3703320" cy="585216"/>
          </a:xfrm>
          <a:prstGeom prst="rect">
            <a:avLst/>
          </a:prstGeom>
          <a:solidFill>
            <a:srgbClr val="161C26"/>
          </a:solidFill>
          <a:ln/>
        </p:spPr>
      </p:sp>
      <p:pic>
        <p:nvPicPr>
          <p:cNvPr id="27" name="Image 5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53712" y="4343400"/>
            <a:ext cx="201168" cy="201168"/>
          </a:xfrm>
          <a:prstGeom prst="rect">
            <a:avLst/>
          </a:prstGeom>
        </p:spPr>
      </p:pic>
      <p:sp>
        <p:nvSpPr>
          <p:cNvPr id="28" name="Text 20"/>
          <p:cNvSpPr/>
          <p:nvPr/>
        </p:nvSpPr>
        <p:spPr>
          <a:xfrm>
            <a:off x="4846320" y="4151376"/>
            <a:ext cx="310896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92A0A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None — anyone can scrape</a:t>
            </a:r>
            <a:endParaRPr lang="en-US" sz="1250" dirty="0"/>
          </a:p>
        </p:txBody>
      </p:sp>
      <p:sp>
        <p:nvSpPr>
          <p:cNvPr id="29" name="Shape 21"/>
          <p:cNvSpPr/>
          <p:nvPr/>
        </p:nvSpPr>
        <p:spPr>
          <a:xfrm>
            <a:off x="8211312" y="4151376"/>
            <a:ext cx="3703320" cy="585216"/>
          </a:xfrm>
          <a:prstGeom prst="rect">
            <a:avLst/>
          </a:prstGeom>
          <a:solidFill>
            <a:srgbClr val="20211A"/>
          </a:solidFill>
          <a:ln/>
        </p:spPr>
      </p:sp>
      <p:pic>
        <p:nvPicPr>
          <p:cNvPr id="30" name="Image 6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375904" y="4343400"/>
            <a:ext cx="201168" cy="201168"/>
          </a:xfrm>
          <a:prstGeom prst="rect">
            <a:avLst/>
          </a:prstGeom>
        </p:spPr>
      </p:pic>
      <p:sp>
        <p:nvSpPr>
          <p:cNvPr id="31" name="Text 22"/>
          <p:cNvSpPr/>
          <p:nvPr/>
        </p:nvSpPr>
        <p:spPr>
          <a:xfrm>
            <a:off x="8668512" y="4151376"/>
            <a:ext cx="310896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EAF0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Sealed prompt certificates</a:t>
            </a:r>
            <a:endParaRPr lang="en-US" sz="1250" dirty="0"/>
          </a:p>
        </p:txBody>
      </p:sp>
      <p:sp>
        <p:nvSpPr>
          <p:cNvPr id="32" name="Text 23"/>
          <p:cNvSpPr/>
          <p:nvPr/>
        </p:nvSpPr>
        <p:spPr>
          <a:xfrm>
            <a:off x="640080" y="4828032"/>
            <a:ext cx="356616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Likeness compliance</a:t>
            </a:r>
            <a:endParaRPr lang="en-US" sz="1450" dirty="0"/>
          </a:p>
        </p:txBody>
      </p:sp>
      <p:sp>
        <p:nvSpPr>
          <p:cNvPr id="33" name="Shape 24"/>
          <p:cNvSpPr/>
          <p:nvPr/>
        </p:nvSpPr>
        <p:spPr>
          <a:xfrm>
            <a:off x="4389120" y="4828032"/>
            <a:ext cx="3703320" cy="585216"/>
          </a:xfrm>
          <a:prstGeom prst="rect">
            <a:avLst/>
          </a:prstGeom>
          <a:solidFill>
            <a:srgbClr val="12161F"/>
          </a:solidFill>
          <a:ln/>
        </p:spPr>
      </p:sp>
      <p:pic>
        <p:nvPicPr>
          <p:cNvPr id="34" name="Image 7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553712" y="5020056"/>
            <a:ext cx="201168" cy="201168"/>
          </a:xfrm>
          <a:prstGeom prst="rect">
            <a:avLst/>
          </a:prstGeom>
        </p:spPr>
      </p:pic>
      <p:sp>
        <p:nvSpPr>
          <p:cNvPr id="35" name="Text 25"/>
          <p:cNvSpPr/>
          <p:nvPr/>
        </p:nvSpPr>
        <p:spPr>
          <a:xfrm>
            <a:off x="4846320" y="4828032"/>
            <a:ext cx="310896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92A0A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None — clones run free</a:t>
            </a:r>
            <a:endParaRPr lang="en-US" sz="1250" dirty="0"/>
          </a:p>
        </p:txBody>
      </p:sp>
      <p:sp>
        <p:nvSpPr>
          <p:cNvPr id="36" name="Shape 26"/>
          <p:cNvSpPr/>
          <p:nvPr/>
        </p:nvSpPr>
        <p:spPr>
          <a:xfrm>
            <a:off x="8211312" y="4828032"/>
            <a:ext cx="3703320" cy="585216"/>
          </a:xfrm>
          <a:prstGeom prst="rect">
            <a:avLst/>
          </a:prstGeom>
          <a:solidFill>
            <a:srgbClr val="1A1B14"/>
          </a:solidFill>
          <a:ln/>
        </p:spPr>
      </p:sp>
      <p:pic>
        <p:nvPicPr>
          <p:cNvPr id="37" name="Image 8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375904" y="5020056"/>
            <a:ext cx="201168" cy="201168"/>
          </a:xfrm>
          <a:prstGeom prst="rect">
            <a:avLst/>
          </a:prstGeom>
        </p:spPr>
      </p:pic>
      <p:sp>
        <p:nvSpPr>
          <p:cNvPr id="38" name="Text 27"/>
          <p:cNvSpPr/>
          <p:nvPr/>
        </p:nvSpPr>
        <p:spPr>
          <a:xfrm>
            <a:off x="8668512" y="4828032"/>
            <a:ext cx="310896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EAF0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FAKES–ready registry &amp; splits</a:t>
            </a:r>
            <a:endParaRPr lang="en-US" sz="1250" dirty="0"/>
          </a:p>
        </p:txBody>
      </p:sp>
      <p:sp>
        <p:nvSpPr>
          <p:cNvPr id="39" name="Text 28"/>
          <p:cNvSpPr/>
          <p:nvPr/>
        </p:nvSpPr>
        <p:spPr>
          <a:xfrm>
            <a:off x="640080" y="5504688"/>
            <a:ext cx="356616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Piracy enforcement</a:t>
            </a:r>
            <a:endParaRPr lang="en-US" sz="1450" dirty="0"/>
          </a:p>
        </p:txBody>
      </p:sp>
      <p:sp>
        <p:nvSpPr>
          <p:cNvPr id="40" name="Shape 29"/>
          <p:cNvSpPr/>
          <p:nvPr/>
        </p:nvSpPr>
        <p:spPr>
          <a:xfrm>
            <a:off x="4389120" y="5504688"/>
            <a:ext cx="3703320" cy="585216"/>
          </a:xfrm>
          <a:prstGeom prst="rect">
            <a:avLst/>
          </a:prstGeom>
          <a:solidFill>
            <a:srgbClr val="161C26"/>
          </a:solidFill>
          <a:ln/>
        </p:spPr>
      </p:sp>
      <p:pic>
        <p:nvPicPr>
          <p:cNvPr id="41" name="Image 9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553712" y="5696712"/>
            <a:ext cx="201168" cy="201168"/>
          </a:xfrm>
          <a:prstGeom prst="rect">
            <a:avLst/>
          </a:prstGeom>
        </p:spPr>
      </p:pic>
      <p:sp>
        <p:nvSpPr>
          <p:cNvPr id="42" name="Text 30"/>
          <p:cNvSpPr/>
          <p:nvPr/>
        </p:nvSpPr>
        <p:spPr>
          <a:xfrm>
            <a:off x="4846320" y="5504688"/>
            <a:ext cx="310896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92A0A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Hire expensive lawyers</a:t>
            </a:r>
            <a:endParaRPr lang="en-US" sz="1250" dirty="0"/>
          </a:p>
        </p:txBody>
      </p:sp>
      <p:sp>
        <p:nvSpPr>
          <p:cNvPr id="43" name="Shape 31"/>
          <p:cNvSpPr/>
          <p:nvPr/>
        </p:nvSpPr>
        <p:spPr>
          <a:xfrm>
            <a:off x="8211312" y="5504688"/>
            <a:ext cx="3703320" cy="585216"/>
          </a:xfrm>
          <a:prstGeom prst="rect">
            <a:avLst/>
          </a:prstGeom>
          <a:solidFill>
            <a:srgbClr val="20211A"/>
          </a:solidFill>
          <a:ln/>
        </p:spPr>
      </p:sp>
      <p:pic>
        <p:nvPicPr>
          <p:cNvPr id="44" name="Image 10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375904" y="5696712"/>
            <a:ext cx="201168" cy="201168"/>
          </a:xfrm>
          <a:prstGeom prst="rect">
            <a:avLst/>
          </a:prstGeom>
        </p:spPr>
      </p:pic>
      <p:sp>
        <p:nvSpPr>
          <p:cNvPr id="45" name="Text 32"/>
          <p:cNvSpPr/>
          <p:nvPr/>
        </p:nvSpPr>
        <p:spPr>
          <a:xfrm>
            <a:off x="8668512" y="5504688"/>
            <a:ext cx="310896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EAF0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24/7 web patrol + 1-click takedown</a:t>
            </a:r>
            <a:endParaRPr lang="en-US" sz="1250" dirty="0"/>
          </a:p>
        </p:txBody>
      </p:sp>
      <p:sp>
        <p:nvSpPr>
          <p:cNvPr id="46" name="Text 33"/>
          <p:cNvSpPr/>
          <p:nvPr/>
        </p:nvSpPr>
        <p:spPr>
          <a:xfrm>
            <a:off x="640080" y="6345936"/>
            <a:ext cx="108813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250" b="1" dirty="0">
                <a:solidFill>
                  <a:srgbClr val="E0A9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Moat:  </a:t>
            </a:r>
            <a:pPr indent="0" marL="0">
              <a:lnSpc>
                <a:spcPct val="110000"/>
              </a:lnSpc>
              <a:buNone/>
            </a:pPr>
            <a:r>
              <a:rPr lang="en-US" sz="1250" dirty="0">
                <a:solidFill>
                  <a:srgbClr val="94A1A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registry becomes the system of record for AI-film ownership — compounding network effects, switching costs, and compliance lock-in as titles and consent records accumulate.</a:t>
            </a:r>
            <a:endParaRPr lang="en-US" sz="12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40080" y="566928"/>
            <a:ext cx="512064" cy="512064"/>
          </a:xfrm>
          <a:prstGeom prst="ellipse">
            <a:avLst/>
          </a:prstGeom>
          <a:solidFill>
            <a:srgbClr val="E0A94F"/>
          </a:solidFill>
          <a:ln/>
          <a:effectLst>
            <a:outerShdw sx="100000" sy="100000" kx="0" ky="0" algn="bl" rotWithShape="0" blurRad="76200" dist="25400" dir="5400000">
              <a:srgbClr val="000000">
                <a:alpha val="40000"/>
              </a:srgbClr>
            </a:outerShdw>
          </a:effectLst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337" y="705185"/>
            <a:ext cx="235549" cy="235549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325880" y="640080"/>
            <a:ext cx="6400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spc="300" kern="0" dirty="0">
                <a:solidFill>
                  <a:srgbClr val="E0A9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BUSINESS MODEL</a:t>
            </a:r>
            <a:endParaRPr lang="en-US" sz="1250" dirty="0"/>
          </a:p>
        </p:txBody>
      </p:sp>
      <p:sp>
        <p:nvSpPr>
          <p:cNvPr id="5" name="Text 2"/>
          <p:cNvSpPr/>
          <p:nvPr/>
        </p:nvSpPr>
        <p:spPr>
          <a:xfrm>
            <a:off x="640080" y="1078992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Three compounding revenue lines</a:t>
            </a:r>
            <a:endParaRPr lang="en-US" sz="3200" dirty="0"/>
          </a:p>
        </p:txBody>
      </p:sp>
      <p:sp>
        <p:nvSpPr>
          <p:cNvPr id="6" name="Shape 3"/>
          <p:cNvSpPr/>
          <p:nvPr/>
        </p:nvSpPr>
        <p:spPr>
          <a:xfrm>
            <a:off x="640080" y="2286000"/>
            <a:ext cx="3429000" cy="3566160"/>
          </a:xfrm>
          <a:prstGeom prst="roundRect">
            <a:avLst>
              <a:gd name="adj" fmla="val 2667"/>
            </a:avLst>
          </a:prstGeom>
          <a:solidFill>
            <a:srgbClr val="161C26"/>
          </a:solidFill>
          <a:ln w="9525">
            <a:solidFill>
              <a:srgbClr val="2A3342"/>
            </a:solidFill>
            <a:prstDash val="solid"/>
          </a:ln>
          <a:effectLst>
            <a:outerShdw sx="100000" sy="100000" kx="0" ky="0" algn="bl" rotWithShape="0" blurRad="114300" dist="50800" dir="5400000">
              <a:srgbClr val="000000">
                <a:alpha val="35000"/>
              </a:srgbClr>
            </a:outerShdw>
          </a:effectLst>
        </p:spPr>
      </p:sp>
      <p:sp>
        <p:nvSpPr>
          <p:cNvPr id="7" name="Text 4"/>
          <p:cNvSpPr/>
          <p:nvPr/>
        </p:nvSpPr>
        <p:spPr>
          <a:xfrm>
            <a:off x="868680" y="2487168"/>
            <a:ext cx="30175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Creator Pass</a:t>
            </a:r>
            <a:endParaRPr lang="en-US" sz="1900" dirty="0"/>
          </a:p>
        </p:txBody>
      </p:sp>
      <p:sp>
        <p:nvSpPr>
          <p:cNvPr id="8" name="Text 5"/>
          <p:cNvSpPr/>
          <p:nvPr/>
        </p:nvSpPr>
        <p:spPr>
          <a:xfrm>
            <a:off x="868680" y="2907792"/>
            <a:ext cx="3017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E0A94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$500</a:t>
            </a:r>
            <a:pPr indent="0" marL="0">
              <a:buNone/>
            </a:pPr>
            <a:r>
              <a:rPr lang="en-US" sz="1400" dirty="0">
                <a:solidFill>
                  <a:srgbClr val="94A1A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 / mo</a:t>
            </a:r>
            <a:endParaRPr lang="en-US" sz="3000" dirty="0"/>
          </a:p>
        </p:txBody>
      </p:sp>
      <p:sp>
        <p:nvSpPr>
          <p:cNvPr id="9" name="Text 6"/>
          <p:cNvSpPr/>
          <p:nvPr/>
        </p:nvSpPr>
        <p:spPr>
          <a:xfrm>
            <a:off x="896112" y="3611880"/>
            <a:ext cx="292608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EAF0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Prompt lock &amp; registry</a:t>
            </a:r>
            <a:endParaRPr lang="en-US" sz="1300" dirty="0"/>
          </a:p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EAF0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Direct ticket sales</a:t>
            </a:r>
            <a:endParaRPr lang="en-US" sz="1300" dirty="0"/>
          </a:p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EAF0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24/7 web patrol</a:t>
            </a:r>
            <a:endParaRPr lang="en-US" sz="1300" dirty="0"/>
          </a:p>
          <a:p>
            <a:pPr marL="177800" indent="-177800">
              <a:buSzPct val="100000"/>
              <a:buChar char="•"/>
            </a:pPr>
            <a:r>
              <a:rPr lang="en-US" sz="1300" dirty="0">
                <a:solidFill>
                  <a:srgbClr val="EAF0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1-click takedowns</a:t>
            </a:r>
            <a:endParaRPr lang="en-US" sz="1300" dirty="0"/>
          </a:p>
        </p:txBody>
      </p:sp>
      <p:sp>
        <p:nvSpPr>
          <p:cNvPr id="10" name="Shape 7"/>
          <p:cNvSpPr/>
          <p:nvPr/>
        </p:nvSpPr>
        <p:spPr>
          <a:xfrm>
            <a:off x="4224528" y="2286000"/>
            <a:ext cx="3429000" cy="3566160"/>
          </a:xfrm>
          <a:prstGeom prst="roundRect">
            <a:avLst>
              <a:gd name="adj" fmla="val 2667"/>
            </a:avLst>
          </a:prstGeom>
          <a:solidFill>
            <a:srgbClr val="1B2230"/>
          </a:solidFill>
          <a:ln w="9525">
            <a:solidFill>
              <a:srgbClr val="2A3342"/>
            </a:solidFill>
            <a:prstDash val="solid"/>
          </a:ln>
          <a:effectLst>
            <a:outerShdw sx="100000" sy="100000" kx="0" ky="0" algn="bl" rotWithShape="0" blurRad="114300" dist="50800" dir="5400000">
              <a:srgbClr val="000000">
                <a:alpha val="35000"/>
              </a:srgbClr>
            </a:outerShdw>
          </a:effectLst>
        </p:spPr>
      </p:sp>
      <p:sp>
        <p:nvSpPr>
          <p:cNvPr id="11" name="Text 8"/>
          <p:cNvSpPr/>
          <p:nvPr/>
        </p:nvSpPr>
        <p:spPr>
          <a:xfrm>
            <a:off x="4453128" y="2487168"/>
            <a:ext cx="30175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Studio Suite</a:t>
            </a:r>
            <a:endParaRPr lang="en-US" sz="1900" dirty="0"/>
          </a:p>
        </p:txBody>
      </p:sp>
      <p:sp>
        <p:nvSpPr>
          <p:cNvPr id="12" name="Text 9"/>
          <p:cNvSpPr/>
          <p:nvPr/>
        </p:nvSpPr>
        <p:spPr>
          <a:xfrm>
            <a:off x="4453128" y="2907792"/>
            <a:ext cx="3017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E0A94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$2,500</a:t>
            </a:r>
            <a:pPr indent="0" marL="0">
              <a:buNone/>
            </a:pPr>
            <a:r>
              <a:rPr lang="en-US" sz="1400" dirty="0">
                <a:solidFill>
                  <a:srgbClr val="94A1A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 / mo</a:t>
            </a:r>
            <a:endParaRPr lang="en-US" sz="3000" dirty="0"/>
          </a:p>
        </p:txBody>
      </p:sp>
      <p:sp>
        <p:nvSpPr>
          <p:cNvPr id="13" name="Text 10"/>
          <p:cNvSpPr/>
          <p:nvPr/>
        </p:nvSpPr>
        <p:spPr>
          <a:xfrm>
            <a:off x="4480560" y="3611880"/>
            <a:ext cx="292608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EAF0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Everything in Creator</a:t>
            </a:r>
            <a:endParaRPr lang="en-US" sz="1300" dirty="0"/>
          </a:p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EAF0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Actor likeness escrow</a:t>
            </a:r>
            <a:endParaRPr lang="en-US" sz="1300" dirty="0"/>
          </a:p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EAF0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Instant cast &amp; crew splits</a:t>
            </a:r>
            <a:endParaRPr lang="en-US" sz="1300" dirty="0"/>
          </a:p>
          <a:p>
            <a:pPr marL="177800" indent="-177800">
              <a:buSzPct val="100000"/>
              <a:buChar char="•"/>
            </a:pPr>
            <a:r>
              <a:rPr lang="en-US" sz="1300" dirty="0">
                <a:solidFill>
                  <a:srgbClr val="EAF0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Priority scanning + support</a:t>
            </a:r>
            <a:endParaRPr lang="en-US" sz="1300" dirty="0"/>
          </a:p>
        </p:txBody>
      </p:sp>
      <p:sp>
        <p:nvSpPr>
          <p:cNvPr id="14" name="Shape 11"/>
          <p:cNvSpPr/>
          <p:nvPr/>
        </p:nvSpPr>
        <p:spPr>
          <a:xfrm>
            <a:off x="7808976" y="2286000"/>
            <a:ext cx="3739896" cy="3566160"/>
          </a:xfrm>
          <a:prstGeom prst="roundRect">
            <a:avLst>
              <a:gd name="adj" fmla="val 2564"/>
            </a:avLst>
          </a:prstGeom>
          <a:solidFill>
            <a:srgbClr val="161C26"/>
          </a:solidFill>
          <a:ln w="9525">
            <a:solidFill>
              <a:srgbClr val="2A3342"/>
            </a:solidFill>
            <a:prstDash val="solid"/>
          </a:ln>
          <a:effectLst>
            <a:outerShdw sx="100000" sy="100000" kx="0" ky="0" algn="bl" rotWithShape="0" blurRad="114300" dist="50800" dir="5400000">
              <a:srgbClr val="000000">
                <a:alpha val="35000"/>
              </a:srgbClr>
            </a:outerShdw>
          </a:effectLst>
        </p:spPr>
      </p:sp>
      <p:sp>
        <p:nvSpPr>
          <p:cNvPr id="15" name="Text 12"/>
          <p:cNvSpPr/>
          <p:nvPr/>
        </p:nvSpPr>
        <p:spPr>
          <a:xfrm>
            <a:off x="8037576" y="2487168"/>
            <a:ext cx="32918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Vault take rate</a:t>
            </a:r>
            <a:endParaRPr lang="en-US" sz="1900" dirty="0"/>
          </a:p>
        </p:txBody>
      </p:sp>
      <p:sp>
        <p:nvSpPr>
          <p:cNvPr id="16" name="Text 13"/>
          <p:cNvSpPr/>
          <p:nvPr/>
        </p:nvSpPr>
        <p:spPr>
          <a:xfrm>
            <a:off x="8037576" y="2907792"/>
            <a:ext cx="3291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E0A94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15%</a:t>
            </a:r>
            <a:pPr indent="0" marL="0">
              <a:buNone/>
            </a:pPr>
            <a:r>
              <a:rPr lang="en-US" sz="1400" dirty="0">
                <a:solidFill>
                  <a:srgbClr val="94A1A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 of every ticket</a:t>
            </a:r>
            <a:endParaRPr lang="en-US" sz="3000" dirty="0"/>
          </a:p>
        </p:txBody>
      </p:sp>
      <p:sp>
        <p:nvSpPr>
          <p:cNvPr id="17" name="Text 14"/>
          <p:cNvSpPr/>
          <p:nvPr/>
        </p:nvSpPr>
        <p:spPr>
          <a:xfrm>
            <a:off x="8065008" y="3566160"/>
            <a:ext cx="32461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4000"/>
              </a:lnSpc>
              <a:buNone/>
            </a:pPr>
            <a:r>
              <a:rPr lang="en-US" sz="1250" dirty="0">
                <a:solidFill>
                  <a:srgbClr val="EAF0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flat 15% (15–20% band) on all direct sales powers hosting and 24/7 scanning — and scales with creator success, not headcount.</a:t>
            </a:r>
            <a:endParaRPr lang="en-US" sz="1250" dirty="0"/>
          </a:p>
        </p:txBody>
      </p:sp>
      <p:sp>
        <p:nvSpPr>
          <p:cNvPr id="18" name="Text 15"/>
          <p:cNvSpPr/>
          <p:nvPr/>
        </p:nvSpPr>
        <p:spPr>
          <a:xfrm>
            <a:off x="8065008" y="4983480"/>
            <a:ext cx="3246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E0A9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 Likeness escrow fees</a:t>
            </a:r>
            <a:endParaRPr lang="en-US" sz="1300" dirty="0"/>
          </a:p>
        </p:txBody>
      </p:sp>
      <p:sp>
        <p:nvSpPr>
          <p:cNvPr id="19" name="Text 16"/>
          <p:cNvSpPr/>
          <p:nvPr/>
        </p:nvSpPr>
        <p:spPr>
          <a:xfrm>
            <a:off x="8065008" y="5321808"/>
            <a:ext cx="3246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94A1A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Future high-margin line as the registry becomes the consent clearinghouse.</a:t>
            </a:r>
            <a:endParaRPr lang="en-US" sz="1100" dirty="0"/>
          </a:p>
        </p:txBody>
      </p:sp>
      <p:sp>
        <p:nvSpPr>
          <p:cNvPr id="20" name="Shape 17"/>
          <p:cNvSpPr/>
          <p:nvPr/>
        </p:nvSpPr>
        <p:spPr>
          <a:xfrm>
            <a:off x="640080" y="6053328"/>
            <a:ext cx="10908792" cy="475488"/>
          </a:xfrm>
          <a:prstGeom prst="roundRect">
            <a:avLst>
              <a:gd name="adj" fmla="val 15385"/>
            </a:avLst>
          </a:prstGeom>
          <a:solidFill>
            <a:srgbClr val="12161F"/>
          </a:solidFill>
          <a:ln w="12700">
            <a:solidFill>
              <a:srgbClr val="B9863A"/>
            </a:solidFill>
            <a:prstDash val="dash"/>
          </a:ln>
        </p:spPr>
      </p:sp>
      <p:sp>
        <p:nvSpPr>
          <p:cNvPr id="21" name="Text 18"/>
          <p:cNvSpPr/>
          <p:nvPr/>
        </p:nvSpPr>
        <p:spPr>
          <a:xfrm>
            <a:off x="822960" y="6053328"/>
            <a:ext cx="1054303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i="1" dirty="0">
                <a:solidFill>
                  <a:srgbClr val="E0A9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Insert your real unit economics here  ·  ARPU · gross margin · LTV / CAC · take-rate GMV assumptions</a:t>
            </a:r>
            <a:endParaRPr lang="en-US" sz="12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40080" y="566928"/>
            <a:ext cx="512064" cy="512064"/>
          </a:xfrm>
          <a:prstGeom prst="ellipse">
            <a:avLst/>
          </a:prstGeom>
          <a:solidFill>
            <a:srgbClr val="E0A94F"/>
          </a:solidFill>
          <a:ln/>
          <a:effectLst>
            <a:outerShdw sx="100000" sy="100000" kx="0" ky="0" algn="bl" rotWithShape="0" blurRad="76200" dist="25400" dir="5400000">
              <a:srgbClr val="000000">
                <a:alpha val="40000"/>
              </a:srgbClr>
            </a:outerShdw>
          </a:effectLst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337" y="705185"/>
            <a:ext cx="235549" cy="235549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325880" y="640080"/>
            <a:ext cx="6400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spc="300" kern="0" dirty="0">
                <a:solidFill>
                  <a:srgbClr val="E0A9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GO-TO-MARKET &amp; TRACTION</a:t>
            </a:r>
            <a:endParaRPr lang="en-US" sz="1250" dirty="0"/>
          </a:p>
        </p:txBody>
      </p:sp>
      <p:sp>
        <p:nvSpPr>
          <p:cNvPr id="5" name="Text 2"/>
          <p:cNvSpPr/>
          <p:nvPr/>
        </p:nvSpPr>
        <p:spPr>
          <a:xfrm>
            <a:off x="640080" y="1078992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1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Land creators, expand to studios</a:t>
            </a:r>
            <a:endParaRPr lang="en-US" sz="3100" dirty="0"/>
          </a:p>
        </p:txBody>
      </p:sp>
      <p:sp>
        <p:nvSpPr>
          <p:cNvPr id="6" name="Shape 3"/>
          <p:cNvSpPr/>
          <p:nvPr/>
        </p:nvSpPr>
        <p:spPr>
          <a:xfrm>
            <a:off x="640080" y="2194560"/>
            <a:ext cx="3566160" cy="2286000"/>
          </a:xfrm>
          <a:prstGeom prst="roundRect">
            <a:avLst>
              <a:gd name="adj" fmla="val 4000"/>
            </a:avLst>
          </a:prstGeom>
          <a:solidFill>
            <a:srgbClr val="161C26"/>
          </a:solidFill>
          <a:ln w="9525">
            <a:solidFill>
              <a:srgbClr val="2A3342"/>
            </a:solidFill>
            <a:prstDash val="solid"/>
          </a:ln>
          <a:effectLst>
            <a:outerShdw sx="100000" sy="100000" kx="0" ky="0" algn="bl" rotWithShape="0" blurRad="114300" dist="50800" dir="5400000">
              <a:srgbClr val="000000">
                <a:alpha val="35000"/>
              </a:srgbClr>
            </a:outerShdw>
          </a:effectLst>
        </p:spPr>
      </p:sp>
      <p:sp>
        <p:nvSpPr>
          <p:cNvPr id="7" name="Text 4"/>
          <p:cNvSpPr/>
          <p:nvPr/>
        </p:nvSpPr>
        <p:spPr>
          <a:xfrm>
            <a:off x="877824" y="2359152"/>
            <a:ext cx="3108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spc="200" kern="0" dirty="0">
                <a:solidFill>
                  <a:srgbClr val="E0A9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  Land</a:t>
            </a:r>
            <a:endParaRPr lang="en-US" sz="1250" dirty="0"/>
          </a:p>
        </p:txBody>
      </p:sp>
      <p:sp>
        <p:nvSpPr>
          <p:cNvPr id="8" name="Text 5"/>
          <p:cNvSpPr/>
          <p:nvPr/>
        </p:nvSpPr>
        <p:spPr>
          <a:xfrm>
            <a:off x="877824" y="2743200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Independent AI filmmakers</a:t>
            </a:r>
            <a:endParaRPr lang="en-US" sz="1700" dirty="0"/>
          </a:p>
        </p:txBody>
      </p:sp>
      <p:sp>
        <p:nvSpPr>
          <p:cNvPr id="9" name="Text 6"/>
          <p:cNvSpPr/>
          <p:nvPr/>
        </p:nvSpPr>
        <p:spPr>
          <a:xfrm>
            <a:off x="877824" y="3246120"/>
            <a:ext cx="31089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4000"/>
              </a:lnSpc>
              <a:buNone/>
            </a:pPr>
            <a:r>
              <a:rPr lang="en-US" sz="1200" dirty="0">
                <a:solidFill>
                  <a:srgbClr val="EAF0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Acquire via AI-film communities, festivals, and creator tools. Free seal → paid protection + cinema.</a:t>
            </a:r>
            <a:endParaRPr lang="en-US" sz="1200" dirty="0"/>
          </a:p>
        </p:txBody>
      </p:sp>
      <p:sp>
        <p:nvSpPr>
          <p:cNvPr id="10" name="Shape 7"/>
          <p:cNvSpPr/>
          <p:nvPr/>
        </p:nvSpPr>
        <p:spPr>
          <a:xfrm>
            <a:off x="4398264" y="2194560"/>
            <a:ext cx="3566160" cy="2286000"/>
          </a:xfrm>
          <a:prstGeom prst="roundRect">
            <a:avLst>
              <a:gd name="adj" fmla="val 4000"/>
            </a:avLst>
          </a:prstGeom>
          <a:solidFill>
            <a:srgbClr val="161C26"/>
          </a:solidFill>
          <a:ln w="9525">
            <a:solidFill>
              <a:srgbClr val="2A3342"/>
            </a:solidFill>
            <a:prstDash val="solid"/>
          </a:ln>
          <a:effectLst>
            <a:outerShdw sx="100000" sy="100000" kx="0" ky="0" algn="bl" rotWithShape="0" blurRad="114300" dist="50800" dir="5400000">
              <a:srgbClr val="000000">
                <a:alpha val="35000"/>
              </a:srgbClr>
            </a:outerShdw>
          </a:effectLst>
        </p:spPr>
      </p:sp>
      <p:sp>
        <p:nvSpPr>
          <p:cNvPr id="11" name="Text 8"/>
          <p:cNvSpPr/>
          <p:nvPr/>
        </p:nvSpPr>
        <p:spPr>
          <a:xfrm>
            <a:off x="4636008" y="2359152"/>
            <a:ext cx="3108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spc="200" kern="0" dirty="0">
                <a:solidFill>
                  <a:srgbClr val="E0A9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  Expand</a:t>
            </a:r>
            <a:endParaRPr lang="en-US" sz="1250" dirty="0"/>
          </a:p>
        </p:txBody>
      </p:sp>
      <p:sp>
        <p:nvSpPr>
          <p:cNvPr id="12" name="Text 9"/>
          <p:cNvSpPr/>
          <p:nvPr/>
        </p:nvSpPr>
        <p:spPr>
          <a:xfrm>
            <a:off x="4636008" y="2743200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Studios &amp; production teams</a:t>
            </a:r>
            <a:endParaRPr lang="en-US" sz="1700" dirty="0"/>
          </a:p>
        </p:txBody>
      </p:sp>
      <p:sp>
        <p:nvSpPr>
          <p:cNvPr id="13" name="Text 10"/>
          <p:cNvSpPr/>
          <p:nvPr/>
        </p:nvSpPr>
        <p:spPr>
          <a:xfrm>
            <a:off x="4636008" y="3246120"/>
            <a:ext cx="31089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4000"/>
              </a:lnSpc>
              <a:buNone/>
            </a:pPr>
            <a:r>
              <a:rPr lang="en-US" sz="1200" dirty="0">
                <a:solidFill>
                  <a:srgbClr val="EAF0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Studio Suite for likeness escrow, crew splits, and priority enforcement as titles scale.</a:t>
            </a:r>
            <a:endParaRPr lang="en-US" sz="1200" dirty="0"/>
          </a:p>
        </p:txBody>
      </p:sp>
      <p:sp>
        <p:nvSpPr>
          <p:cNvPr id="14" name="Shape 11"/>
          <p:cNvSpPr/>
          <p:nvPr/>
        </p:nvSpPr>
        <p:spPr>
          <a:xfrm>
            <a:off x="8156448" y="2194560"/>
            <a:ext cx="3566160" cy="2286000"/>
          </a:xfrm>
          <a:prstGeom prst="roundRect">
            <a:avLst>
              <a:gd name="adj" fmla="val 4000"/>
            </a:avLst>
          </a:prstGeom>
          <a:solidFill>
            <a:srgbClr val="161C26"/>
          </a:solidFill>
          <a:ln w="9525">
            <a:solidFill>
              <a:srgbClr val="2A3342"/>
            </a:solidFill>
            <a:prstDash val="solid"/>
          </a:ln>
          <a:effectLst>
            <a:outerShdw sx="100000" sy="100000" kx="0" ky="0" algn="bl" rotWithShape="0" blurRad="114300" dist="50800" dir="5400000">
              <a:srgbClr val="000000">
                <a:alpha val="35000"/>
              </a:srgbClr>
            </a:outerShdw>
          </a:effectLst>
        </p:spPr>
      </p:sp>
      <p:sp>
        <p:nvSpPr>
          <p:cNvPr id="15" name="Text 12"/>
          <p:cNvSpPr/>
          <p:nvPr/>
        </p:nvSpPr>
        <p:spPr>
          <a:xfrm>
            <a:off x="8394192" y="2359152"/>
            <a:ext cx="3108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spc="200" kern="0" dirty="0">
                <a:solidFill>
                  <a:srgbClr val="E0A9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  Become the standard</a:t>
            </a:r>
            <a:endParaRPr lang="en-US" sz="1250" dirty="0"/>
          </a:p>
        </p:txBody>
      </p:sp>
      <p:sp>
        <p:nvSpPr>
          <p:cNvPr id="16" name="Text 13"/>
          <p:cNvSpPr/>
          <p:nvPr/>
        </p:nvSpPr>
        <p:spPr>
          <a:xfrm>
            <a:off x="8394192" y="2743200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Compliance clearinghouse</a:t>
            </a:r>
            <a:endParaRPr lang="en-US" sz="1700" dirty="0"/>
          </a:p>
        </p:txBody>
      </p:sp>
      <p:sp>
        <p:nvSpPr>
          <p:cNvPr id="17" name="Text 14"/>
          <p:cNvSpPr/>
          <p:nvPr/>
        </p:nvSpPr>
        <p:spPr>
          <a:xfrm>
            <a:off x="8394192" y="3246120"/>
            <a:ext cx="31089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4000"/>
              </a:lnSpc>
              <a:buNone/>
            </a:pPr>
            <a:r>
              <a:rPr lang="en-US" sz="1200" dirty="0">
                <a:solidFill>
                  <a:srgbClr val="EAF0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Position the registry as the default proof layer platforms and the NO FAKES regime rely on.</a:t>
            </a:r>
            <a:endParaRPr lang="en-US" sz="1200" dirty="0"/>
          </a:p>
        </p:txBody>
      </p:sp>
      <p:sp>
        <p:nvSpPr>
          <p:cNvPr id="18" name="Text 15"/>
          <p:cNvSpPr/>
          <p:nvPr/>
        </p:nvSpPr>
        <p:spPr>
          <a:xfrm>
            <a:off x="640080" y="4681728"/>
            <a:ext cx="5486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E0A9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TRACTION TO DATE</a:t>
            </a:r>
            <a:endParaRPr lang="en-US" sz="1200" dirty="0"/>
          </a:p>
        </p:txBody>
      </p:sp>
      <p:sp>
        <p:nvSpPr>
          <p:cNvPr id="19" name="Shape 16"/>
          <p:cNvSpPr/>
          <p:nvPr/>
        </p:nvSpPr>
        <p:spPr>
          <a:xfrm>
            <a:off x="640080" y="5029200"/>
            <a:ext cx="2679192" cy="1097280"/>
          </a:xfrm>
          <a:prstGeom prst="roundRect">
            <a:avLst>
              <a:gd name="adj" fmla="val 6667"/>
            </a:avLst>
          </a:prstGeom>
          <a:solidFill>
            <a:srgbClr val="12161F"/>
          </a:solidFill>
          <a:ln w="12700">
            <a:solidFill>
              <a:srgbClr val="B9863A"/>
            </a:solidFill>
            <a:prstDash val="dash"/>
          </a:ln>
        </p:spPr>
      </p:sp>
      <p:sp>
        <p:nvSpPr>
          <p:cNvPr id="20" name="Text 17"/>
          <p:cNvSpPr/>
          <p:nvPr/>
        </p:nvSpPr>
        <p:spPr>
          <a:xfrm>
            <a:off x="822960" y="5029200"/>
            <a:ext cx="2313432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i="1" dirty="0">
                <a:solidFill>
                  <a:srgbClr val="E0A9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 Creators onboarded ]</a:t>
            </a:r>
            <a:endParaRPr lang="en-US" sz="1250" dirty="0"/>
          </a:p>
        </p:txBody>
      </p:sp>
      <p:sp>
        <p:nvSpPr>
          <p:cNvPr id="21" name="Shape 18"/>
          <p:cNvSpPr/>
          <p:nvPr/>
        </p:nvSpPr>
        <p:spPr>
          <a:xfrm>
            <a:off x="3483864" y="5029200"/>
            <a:ext cx="2679192" cy="1097280"/>
          </a:xfrm>
          <a:prstGeom prst="roundRect">
            <a:avLst>
              <a:gd name="adj" fmla="val 6667"/>
            </a:avLst>
          </a:prstGeom>
          <a:solidFill>
            <a:srgbClr val="12161F"/>
          </a:solidFill>
          <a:ln w="12700">
            <a:solidFill>
              <a:srgbClr val="B9863A"/>
            </a:solidFill>
            <a:prstDash val="dash"/>
          </a:ln>
        </p:spPr>
      </p:sp>
      <p:sp>
        <p:nvSpPr>
          <p:cNvPr id="22" name="Text 19"/>
          <p:cNvSpPr/>
          <p:nvPr/>
        </p:nvSpPr>
        <p:spPr>
          <a:xfrm>
            <a:off x="3666744" y="5029200"/>
            <a:ext cx="2313432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i="1" dirty="0">
                <a:solidFill>
                  <a:srgbClr val="E0A9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 GMV / tickets processed ]</a:t>
            </a:r>
            <a:endParaRPr lang="en-US" sz="1250" dirty="0"/>
          </a:p>
        </p:txBody>
      </p:sp>
      <p:sp>
        <p:nvSpPr>
          <p:cNvPr id="23" name="Shape 20"/>
          <p:cNvSpPr/>
          <p:nvPr/>
        </p:nvSpPr>
        <p:spPr>
          <a:xfrm>
            <a:off x="6327648" y="5029200"/>
            <a:ext cx="2679192" cy="1097280"/>
          </a:xfrm>
          <a:prstGeom prst="roundRect">
            <a:avLst>
              <a:gd name="adj" fmla="val 6667"/>
            </a:avLst>
          </a:prstGeom>
          <a:solidFill>
            <a:srgbClr val="12161F"/>
          </a:solidFill>
          <a:ln w="12700">
            <a:solidFill>
              <a:srgbClr val="B9863A"/>
            </a:solidFill>
            <a:prstDash val="dash"/>
          </a:ln>
        </p:spPr>
      </p:sp>
      <p:sp>
        <p:nvSpPr>
          <p:cNvPr id="24" name="Text 21"/>
          <p:cNvSpPr/>
          <p:nvPr/>
        </p:nvSpPr>
        <p:spPr>
          <a:xfrm>
            <a:off x="6510528" y="5029200"/>
            <a:ext cx="2313432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i="1" dirty="0">
                <a:solidFill>
                  <a:srgbClr val="E0A9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 Studios in pipeline / LOIs ]</a:t>
            </a:r>
            <a:endParaRPr lang="en-US" sz="1250" dirty="0"/>
          </a:p>
        </p:txBody>
      </p:sp>
      <p:sp>
        <p:nvSpPr>
          <p:cNvPr id="25" name="Shape 22"/>
          <p:cNvSpPr/>
          <p:nvPr/>
        </p:nvSpPr>
        <p:spPr>
          <a:xfrm>
            <a:off x="9171432" y="5029200"/>
            <a:ext cx="2679192" cy="1097280"/>
          </a:xfrm>
          <a:prstGeom prst="roundRect">
            <a:avLst>
              <a:gd name="adj" fmla="val 6667"/>
            </a:avLst>
          </a:prstGeom>
          <a:solidFill>
            <a:srgbClr val="12161F"/>
          </a:solidFill>
          <a:ln w="12700">
            <a:solidFill>
              <a:srgbClr val="B9863A"/>
            </a:solidFill>
            <a:prstDash val="dash"/>
          </a:ln>
        </p:spPr>
      </p:sp>
      <p:sp>
        <p:nvSpPr>
          <p:cNvPr id="26" name="Text 23"/>
          <p:cNvSpPr/>
          <p:nvPr/>
        </p:nvSpPr>
        <p:spPr>
          <a:xfrm>
            <a:off x="9354312" y="5029200"/>
            <a:ext cx="2313432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i="1" dirty="0">
                <a:solidFill>
                  <a:srgbClr val="E0A9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 Takedowns issued ]</a:t>
            </a:r>
            <a:endParaRPr lang="en-US" sz="12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40080" y="566928"/>
            <a:ext cx="512064" cy="512064"/>
          </a:xfrm>
          <a:prstGeom prst="ellipse">
            <a:avLst/>
          </a:prstGeom>
          <a:solidFill>
            <a:srgbClr val="E0A94F"/>
          </a:solidFill>
          <a:ln/>
          <a:effectLst>
            <a:outerShdw sx="100000" sy="100000" kx="0" ky="0" algn="bl" rotWithShape="0" blurRad="76200" dist="25400" dir="5400000">
              <a:srgbClr val="000000">
                <a:alpha val="40000"/>
              </a:srgbClr>
            </a:outerShdw>
          </a:effectLst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337" y="705185"/>
            <a:ext cx="235549" cy="235549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325880" y="640080"/>
            <a:ext cx="6400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spc="300" kern="0" dirty="0">
                <a:solidFill>
                  <a:srgbClr val="E0A9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TEAM</a:t>
            </a:r>
            <a:endParaRPr lang="en-US" sz="1250" dirty="0"/>
          </a:p>
        </p:txBody>
      </p:sp>
      <p:sp>
        <p:nvSpPr>
          <p:cNvPr id="5" name="Text 2"/>
          <p:cNvSpPr/>
          <p:nvPr/>
        </p:nvSpPr>
        <p:spPr>
          <a:xfrm>
            <a:off x="640080" y="1078992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Who's building the backend</a:t>
            </a:r>
            <a:endParaRPr lang="en-US" sz="3300" dirty="0"/>
          </a:p>
        </p:txBody>
      </p:sp>
      <p:sp>
        <p:nvSpPr>
          <p:cNvPr id="6" name="Text 3"/>
          <p:cNvSpPr/>
          <p:nvPr/>
        </p:nvSpPr>
        <p:spPr>
          <a:xfrm>
            <a:off x="640080" y="1828800"/>
            <a:ext cx="10881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94A1A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Investors back people first. Add the founders and key hires who make AE9IS credible to build.</a:t>
            </a:r>
            <a:endParaRPr lang="en-US" sz="1500" dirty="0"/>
          </a:p>
        </p:txBody>
      </p:sp>
      <p:sp>
        <p:nvSpPr>
          <p:cNvPr id="7" name="Shape 4"/>
          <p:cNvSpPr/>
          <p:nvPr/>
        </p:nvSpPr>
        <p:spPr>
          <a:xfrm>
            <a:off x="640080" y="2468880"/>
            <a:ext cx="3566160" cy="3200400"/>
          </a:xfrm>
          <a:prstGeom prst="roundRect">
            <a:avLst>
              <a:gd name="adj" fmla="val 2857"/>
            </a:avLst>
          </a:prstGeom>
          <a:solidFill>
            <a:srgbClr val="161C26"/>
          </a:solidFill>
          <a:ln w="9525">
            <a:solidFill>
              <a:srgbClr val="2A3342"/>
            </a:solidFill>
            <a:prstDash val="solid"/>
          </a:ln>
          <a:effectLst>
            <a:outerShdw sx="100000" sy="100000" kx="0" ky="0" algn="bl" rotWithShape="0" blurRad="114300" dist="50800" dir="5400000">
              <a:srgbClr val="000000">
                <a:alpha val="35000"/>
              </a:srgbClr>
            </a:outerShdw>
          </a:effectLst>
        </p:spPr>
      </p:sp>
      <p:sp>
        <p:nvSpPr>
          <p:cNvPr id="8" name="Shape 5"/>
          <p:cNvSpPr/>
          <p:nvPr/>
        </p:nvSpPr>
        <p:spPr>
          <a:xfrm>
            <a:off x="1920240" y="2743200"/>
            <a:ext cx="1005840" cy="1005840"/>
          </a:xfrm>
          <a:prstGeom prst="ellipse">
            <a:avLst/>
          </a:prstGeom>
          <a:solidFill>
            <a:srgbClr val="12161F"/>
          </a:solidFill>
          <a:ln w="12700">
            <a:solidFill>
              <a:srgbClr val="B9863A"/>
            </a:solidFill>
            <a:prstDash val="dash"/>
          </a:ln>
        </p:spPr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21992" y="3044952"/>
            <a:ext cx="402336" cy="402336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822960" y="3931920"/>
            <a:ext cx="3200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[ Name ]</a:t>
            </a:r>
            <a:endParaRPr lang="en-US" sz="1700" dirty="0"/>
          </a:p>
        </p:txBody>
      </p:sp>
      <p:sp>
        <p:nvSpPr>
          <p:cNvPr id="11" name="Text 7"/>
          <p:cNvSpPr/>
          <p:nvPr/>
        </p:nvSpPr>
        <p:spPr>
          <a:xfrm>
            <a:off x="822960" y="4297680"/>
            <a:ext cx="3200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spc="100" kern="0" dirty="0">
                <a:solidFill>
                  <a:srgbClr val="E0A9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 Role ]</a:t>
            </a:r>
            <a:endParaRPr lang="en-US" sz="1150" dirty="0"/>
          </a:p>
        </p:txBody>
      </p:sp>
      <p:sp>
        <p:nvSpPr>
          <p:cNvPr id="12" name="Text 8"/>
          <p:cNvSpPr/>
          <p:nvPr/>
        </p:nvSpPr>
        <p:spPr>
          <a:xfrm>
            <a:off x="914400" y="4681728"/>
            <a:ext cx="30175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2000"/>
              </a:lnSpc>
              <a:buNone/>
            </a:pPr>
            <a:r>
              <a:rPr lang="en-US" sz="1150" i="1" dirty="0">
                <a:solidFill>
                  <a:srgbClr val="94A1A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 One line on the relevant experience that makes them the right person to build this. ]</a:t>
            </a:r>
            <a:endParaRPr lang="en-US" sz="1150" dirty="0"/>
          </a:p>
        </p:txBody>
      </p:sp>
      <p:sp>
        <p:nvSpPr>
          <p:cNvPr id="13" name="Shape 9"/>
          <p:cNvSpPr/>
          <p:nvPr/>
        </p:nvSpPr>
        <p:spPr>
          <a:xfrm>
            <a:off x="4398264" y="2468880"/>
            <a:ext cx="3566160" cy="3200400"/>
          </a:xfrm>
          <a:prstGeom prst="roundRect">
            <a:avLst>
              <a:gd name="adj" fmla="val 2857"/>
            </a:avLst>
          </a:prstGeom>
          <a:solidFill>
            <a:srgbClr val="161C26"/>
          </a:solidFill>
          <a:ln w="9525">
            <a:solidFill>
              <a:srgbClr val="2A3342"/>
            </a:solidFill>
            <a:prstDash val="solid"/>
          </a:ln>
          <a:effectLst>
            <a:outerShdw sx="100000" sy="100000" kx="0" ky="0" algn="bl" rotWithShape="0" blurRad="114300" dist="50800" dir="5400000">
              <a:srgbClr val="000000">
                <a:alpha val="35000"/>
              </a:srgbClr>
            </a:outerShdw>
          </a:effectLst>
        </p:spPr>
      </p:sp>
      <p:sp>
        <p:nvSpPr>
          <p:cNvPr id="14" name="Shape 10"/>
          <p:cNvSpPr/>
          <p:nvPr/>
        </p:nvSpPr>
        <p:spPr>
          <a:xfrm>
            <a:off x="5678424" y="2743200"/>
            <a:ext cx="1005840" cy="1005840"/>
          </a:xfrm>
          <a:prstGeom prst="ellipse">
            <a:avLst/>
          </a:prstGeom>
          <a:solidFill>
            <a:srgbClr val="12161F"/>
          </a:solidFill>
          <a:ln w="12700">
            <a:solidFill>
              <a:srgbClr val="B9863A"/>
            </a:solidFill>
            <a:prstDash val="dash"/>
          </a:ln>
        </p:spPr>
      </p:sp>
      <p:pic>
        <p:nvPicPr>
          <p:cNvPr id="15" name="Image 2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0176" y="3044952"/>
            <a:ext cx="402336" cy="402336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4581144" y="3931920"/>
            <a:ext cx="3200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[ Name ]</a:t>
            </a:r>
            <a:endParaRPr lang="en-US" sz="1700" dirty="0"/>
          </a:p>
        </p:txBody>
      </p:sp>
      <p:sp>
        <p:nvSpPr>
          <p:cNvPr id="17" name="Text 12"/>
          <p:cNvSpPr/>
          <p:nvPr/>
        </p:nvSpPr>
        <p:spPr>
          <a:xfrm>
            <a:off x="4581144" y="4297680"/>
            <a:ext cx="3200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spc="100" kern="0" dirty="0">
                <a:solidFill>
                  <a:srgbClr val="E0A9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 Role ]</a:t>
            </a:r>
            <a:endParaRPr lang="en-US" sz="1150" dirty="0"/>
          </a:p>
        </p:txBody>
      </p:sp>
      <p:sp>
        <p:nvSpPr>
          <p:cNvPr id="18" name="Text 13"/>
          <p:cNvSpPr/>
          <p:nvPr/>
        </p:nvSpPr>
        <p:spPr>
          <a:xfrm>
            <a:off x="4672584" y="4681728"/>
            <a:ext cx="30175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2000"/>
              </a:lnSpc>
              <a:buNone/>
            </a:pPr>
            <a:r>
              <a:rPr lang="en-US" sz="1150" i="1" dirty="0">
                <a:solidFill>
                  <a:srgbClr val="94A1A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 One line on the relevant experience that makes them the right person to build this. ]</a:t>
            </a:r>
            <a:endParaRPr lang="en-US" sz="1150" dirty="0"/>
          </a:p>
        </p:txBody>
      </p:sp>
      <p:sp>
        <p:nvSpPr>
          <p:cNvPr id="19" name="Shape 14"/>
          <p:cNvSpPr/>
          <p:nvPr/>
        </p:nvSpPr>
        <p:spPr>
          <a:xfrm>
            <a:off x="8156448" y="2468880"/>
            <a:ext cx="3566160" cy="3200400"/>
          </a:xfrm>
          <a:prstGeom prst="roundRect">
            <a:avLst>
              <a:gd name="adj" fmla="val 2857"/>
            </a:avLst>
          </a:prstGeom>
          <a:solidFill>
            <a:srgbClr val="161C26"/>
          </a:solidFill>
          <a:ln w="9525">
            <a:solidFill>
              <a:srgbClr val="2A3342"/>
            </a:solidFill>
            <a:prstDash val="solid"/>
          </a:ln>
          <a:effectLst>
            <a:outerShdw sx="100000" sy="100000" kx="0" ky="0" algn="bl" rotWithShape="0" blurRad="114300" dist="50800" dir="5400000">
              <a:srgbClr val="000000">
                <a:alpha val="35000"/>
              </a:srgbClr>
            </a:outerShdw>
          </a:effectLst>
        </p:spPr>
      </p:sp>
      <p:sp>
        <p:nvSpPr>
          <p:cNvPr id="20" name="Shape 15"/>
          <p:cNvSpPr/>
          <p:nvPr/>
        </p:nvSpPr>
        <p:spPr>
          <a:xfrm>
            <a:off x="9436608" y="2743200"/>
            <a:ext cx="1005840" cy="1005840"/>
          </a:xfrm>
          <a:prstGeom prst="ellipse">
            <a:avLst/>
          </a:prstGeom>
          <a:solidFill>
            <a:srgbClr val="12161F"/>
          </a:solidFill>
          <a:ln w="12700">
            <a:solidFill>
              <a:srgbClr val="B9863A"/>
            </a:solidFill>
            <a:prstDash val="dash"/>
          </a:ln>
        </p:spPr>
      </p:sp>
      <p:pic>
        <p:nvPicPr>
          <p:cNvPr id="21" name="Image 3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38360" y="3044952"/>
            <a:ext cx="402336" cy="402336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8339328" y="3931920"/>
            <a:ext cx="3200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[ Name ]</a:t>
            </a:r>
            <a:endParaRPr lang="en-US" sz="1700" dirty="0"/>
          </a:p>
        </p:txBody>
      </p:sp>
      <p:sp>
        <p:nvSpPr>
          <p:cNvPr id="23" name="Text 17"/>
          <p:cNvSpPr/>
          <p:nvPr/>
        </p:nvSpPr>
        <p:spPr>
          <a:xfrm>
            <a:off x="8339328" y="4297680"/>
            <a:ext cx="3200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spc="100" kern="0" dirty="0">
                <a:solidFill>
                  <a:srgbClr val="E0A9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 Role ]</a:t>
            </a:r>
            <a:endParaRPr lang="en-US" sz="1150" dirty="0"/>
          </a:p>
        </p:txBody>
      </p:sp>
      <p:sp>
        <p:nvSpPr>
          <p:cNvPr id="24" name="Text 18"/>
          <p:cNvSpPr/>
          <p:nvPr/>
        </p:nvSpPr>
        <p:spPr>
          <a:xfrm>
            <a:off x="8430768" y="4681728"/>
            <a:ext cx="30175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2000"/>
              </a:lnSpc>
              <a:buNone/>
            </a:pPr>
            <a:r>
              <a:rPr lang="en-US" sz="1150" i="1" dirty="0">
                <a:solidFill>
                  <a:srgbClr val="94A1A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 One line on the relevant experience that makes them the right person to build this. ]</a:t>
            </a:r>
            <a:endParaRPr lang="en-US" sz="11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40080" y="566928"/>
            <a:ext cx="512064" cy="512064"/>
          </a:xfrm>
          <a:prstGeom prst="ellipse">
            <a:avLst/>
          </a:prstGeom>
          <a:solidFill>
            <a:srgbClr val="E0A94F"/>
          </a:solidFill>
          <a:ln/>
          <a:effectLst>
            <a:outerShdw sx="100000" sy="100000" kx="0" ky="0" algn="bl" rotWithShape="0" blurRad="76200" dist="25400" dir="5400000">
              <a:srgbClr val="000000">
                <a:alpha val="40000"/>
              </a:srgbClr>
            </a:outerShdw>
          </a:effectLst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337" y="705185"/>
            <a:ext cx="235549" cy="235549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325880" y="640080"/>
            <a:ext cx="6400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spc="300" kern="0" dirty="0">
                <a:solidFill>
                  <a:srgbClr val="E0A9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ASK</a:t>
            </a:r>
            <a:endParaRPr lang="en-US" sz="1250" dirty="0"/>
          </a:p>
        </p:txBody>
      </p:sp>
      <p:sp>
        <p:nvSpPr>
          <p:cNvPr id="5" name="Text 2"/>
          <p:cNvSpPr/>
          <p:nvPr/>
        </p:nvSpPr>
        <p:spPr>
          <a:xfrm>
            <a:off x="640080" y="1078992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Raising to build the backend</a:t>
            </a:r>
            <a:endParaRPr lang="en-US" sz="3300" dirty="0"/>
          </a:p>
        </p:txBody>
      </p:sp>
      <p:sp>
        <p:nvSpPr>
          <p:cNvPr id="6" name="Text 3"/>
          <p:cNvSpPr/>
          <p:nvPr/>
        </p:nvSpPr>
        <p:spPr>
          <a:xfrm>
            <a:off x="640080" y="1828800"/>
            <a:ext cx="64008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6000"/>
              </a:lnSpc>
              <a:buNone/>
            </a:pPr>
            <a:r>
              <a:rPr lang="en-US" sz="1500" dirty="0">
                <a:solidFill>
                  <a:srgbClr val="EAF0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We've validated the thesis, the product surface, and the regulatory tailwind. Capital now goes into the engineering that turns AE9IS into infrastructure.</a:t>
            </a:r>
            <a:endParaRPr lang="en-US" sz="1500" dirty="0"/>
          </a:p>
        </p:txBody>
      </p:sp>
      <p:sp>
        <p:nvSpPr>
          <p:cNvPr id="7" name="Shape 4"/>
          <p:cNvSpPr/>
          <p:nvPr/>
        </p:nvSpPr>
        <p:spPr>
          <a:xfrm>
            <a:off x="640080" y="2880360"/>
            <a:ext cx="6400800" cy="914400"/>
          </a:xfrm>
          <a:prstGeom prst="roundRect">
            <a:avLst>
              <a:gd name="adj" fmla="val 8000"/>
            </a:avLst>
          </a:prstGeom>
          <a:solidFill>
            <a:srgbClr val="12161F"/>
          </a:solidFill>
          <a:ln w="12700">
            <a:solidFill>
              <a:srgbClr val="B9863A"/>
            </a:solidFill>
            <a:prstDash val="dash"/>
          </a:ln>
        </p:spPr>
      </p:sp>
      <p:sp>
        <p:nvSpPr>
          <p:cNvPr id="8" name="Text 5"/>
          <p:cNvSpPr/>
          <p:nvPr/>
        </p:nvSpPr>
        <p:spPr>
          <a:xfrm>
            <a:off x="822960" y="2880360"/>
            <a:ext cx="60350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i="1" dirty="0">
                <a:solidFill>
                  <a:srgbClr val="E0A9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 Raising $X.X M  ·  SAFE / priced round  ·  $X.X M post ]</a:t>
            </a:r>
            <a:endParaRPr lang="en-US" sz="1250" dirty="0"/>
          </a:p>
        </p:txBody>
      </p:sp>
      <p:sp>
        <p:nvSpPr>
          <p:cNvPr id="9" name="Shape 6"/>
          <p:cNvSpPr/>
          <p:nvPr/>
        </p:nvSpPr>
        <p:spPr>
          <a:xfrm>
            <a:off x="640080" y="4014216"/>
            <a:ext cx="146304" cy="146304"/>
          </a:xfrm>
          <a:prstGeom prst="ellipse">
            <a:avLst/>
          </a:prstGeom>
          <a:solidFill>
            <a:srgbClr val="E0A94F"/>
          </a:solidFill>
          <a:ln/>
        </p:spPr>
      </p:sp>
      <p:sp>
        <p:nvSpPr>
          <p:cNvPr id="10" name="Text 7"/>
          <p:cNvSpPr/>
          <p:nvPr/>
        </p:nvSpPr>
        <p:spPr>
          <a:xfrm>
            <a:off x="914400" y="3904488"/>
            <a:ext cx="3108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Backend &amp; infrastructure</a:t>
            </a:r>
            <a:endParaRPr lang="en-US" sz="1450" dirty="0"/>
          </a:p>
        </p:txBody>
      </p:sp>
      <p:sp>
        <p:nvSpPr>
          <p:cNvPr id="11" name="Text 8"/>
          <p:cNvSpPr/>
          <p:nvPr/>
        </p:nvSpPr>
        <p:spPr>
          <a:xfrm>
            <a:off x="4023360" y="3904488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94A1A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Sealing, fingerprinting &amp; registry core</a:t>
            </a:r>
            <a:endParaRPr lang="en-US" sz="1200" dirty="0"/>
          </a:p>
        </p:txBody>
      </p:sp>
      <p:sp>
        <p:nvSpPr>
          <p:cNvPr id="12" name="Shape 9"/>
          <p:cNvSpPr/>
          <p:nvPr/>
        </p:nvSpPr>
        <p:spPr>
          <a:xfrm>
            <a:off x="640080" y="4581144"/>
            <a:ext cx="146304" cy="146304"/>
          </a:xfrm>
          <a:prstGeom prst="ellipse">
            <a:avLst/>
          </a:prstGeom>
          <a:solidFill>
            <a:srgbClr val="E0A94F"/>
          </a:solidFill>
          <a:ln/>
        </p:spPr>
      </p:sp>
      <p:sp>
        <p:nvSpPr>
          <p:cNvPr id="13" name="Text 10"/>
          <p:cNvSpPr/>
          <p:nvPr/>
        </p:nvSpPr>
        <p:spPr>
          <a:xfrm>
            <a:off x="914400" y="4471416"/>
            <a:ext cx="3108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Web-patrol crawler at scale</a:t>
            </a:r>
            <a:endParaRPr lang="en-US" sz="1450" dirty="0"/>
          </a:p>
        </p:txBody>
      </p:sp>
      <p:sp>
        <p:nvSpPr>
          <p:cNvPr id="14" name="Text 11"/>
          <p:cNvSpPr/>
          <p:nvPr/>
        </p:nvSpPr>
        <p:spPr>
          <a:xfrm>
            <a:off x="4023360" y="4471416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94A1A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24/7 scanning across platforms</a:t>
            </a:r>
            <a:endParaRPr lang="en-US" sz="1200" dirty="0"/>
          </a:p>
        </p:txBody>
      </p:sp>
      <p:sp>
        <p:nvSpPr>
          <p:cNvPr id="15" name="Shape 12"/>
          <p:cNvSpPr/>
          <p:nvPr/>
        </p:nvSpPr>
        <p:spPr>
          <a:xfrm>
            <a:off x="640080" y="5148072"/>
            <a:ext cx="146304" cy="146304"/>
          </a:xfrm>
          <a:prstGeom prst="ellipse">
            <a:avLst/>
          </a:prstGeom>
          <a:solidFill>
            <a:srgbClr val="E0A94F"/>
          </a:solidFill>
          <a:ln/>
        </p:spPr>
      </p:sp>
      <p:sp>
        <p:nvSpPr>
          <p:cNvPr id="16" name="Text 13"/>
          <p:cNvSpPr/>
          <p:nvPr/>
        </p:nvSpPr>
        <p:spPr>
          <a:xfrm>
            <a:off x="914400" y="5038344"/>
            <a:ext cx="3108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Compliance &amp; legal</a:t>
            </a:r>
            <a:endParaRPr lang="en-US" sz="1450" dirty="0"/>
          </a:p>
        </p:txBody>
      </p:sp>
      <p:sp>
        <p:nvSpPr>
          <p:cNvPr id="17" name="Text 14"/>
          <p:cNvSpPr/>
          <p:nvPr/>
        </p:nvSpPr>
        <p:spPr>
          <a:xfrm>
            <a:off x="4023360" y="5038344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94A1A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FAKES registry, escrow, counsel</a:t>
            </a:r>
            <a:endParaRPr lang="en-US" sz="1200" dirty="0"/>
          </a:p>
        </p:txBody>
      </p:sp>
      <p:sp>
        <p:nvSpPr>
          <p:cNvPr id="18" name="Shape 15"/>
          <p:cNvSpPr/>
          <p:nvPr/>
        </p:nvSpPr>
        <p:spPr>
          <a:xfrm>
            <a:off x="640080" y="5715000"/>
            <a:ext cx="146304" cy="146304"/>
          </a:xfrm>
          <a:prstGeom prst="ellipse">
            <a:avLst/>
          </a:prstGeom>
          <a:solidFill>
            <a:srgbClr val="E0A94F"/>
          </a:solidFill>
          <a:ln/>
        </p:spPr>
      </p:sp>
      <p:sp>
        <p:nvSpPr>
          <p:cNvPr id="19" name="Text 16"/>
          <p:cNvSpPr/>
          <p:nvPr/>
        </p:nvSpPr>
        <p:spPr>
          <a:xfrm>
            <a:off x="914400" y="5605272"/>
            <a:ext cx="3108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Go-to-market</a:t>
            </a:r>
            <a:endParaRPr lang="en-US" sz="1450" dirty="0"/>
          </a:p>
        </p:txBody>
      </p:sp>
      <p:sp>
        <p:nvSpPr>
          <p:cNvPr id="20" name="Text 17"/>
          <p:cNvSpPr/>
          <p:nvPr/>
        </p:nvSpPr>
        <p:spPr>
          <a:xfrm>
            <a:off x="4023360" y="5605272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94A1A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Creator &amp; studio acquisition</a:t>
            </a:r>
            <a:endParaRPr lang="en-US" sz="1200" dirty="0"/>
          </a:p>
        </p:txBody>
      </p:sp>
      <p:sp>
        <p:nvSpPr>
          <p:cNvPr id="21" name="Shape 18"/>
          <p:cNvSpPr/>
          <p:nvPr/>
        </p:nvSpPr>
        <p:spPr>
          <a:xfrm>
            <a:off x="7772400" y="2331720"/>
            <a:ext cx="3776472" cy="3611880"/>
          </a:xfrm>
          <a:prstGeom prst="roundRect">
            <a:avLst>
              <a:gd name="adj" fmla="val 2532"/>
            </a:avLst>
          </a:prstGeom>
          <a:solidFill>
            <a:srgbClr val="161C26"/>
          </a:solidFill>
          <a:ln w="9525">
            <a:solidFill>
              <a:srgbClr val="2A3342"/>
            </a:solidFill>
            <a:prstDash val="solid"/>
          </a:ln>
          <a:effectLst>
            <a:outerShdw sx="100000" sy="100000" kx="0" ky="0" algn="bl" rotWithShape="0" blurRad="114300" dist="50800" dir="5400000">
              <a:srgbClr val="000000">
                <a:alpha val="35000"/>
              </a:srgbClr>
            </a:outerShdw>
          </a:effectLst>
        </p:spPr>
      </p:sp>
      <p:sp>
        <p:nvSpPr>
          <p:cNvPr id="22" name="Text 19"/>
          <p:cNvSpPr/>
          <p:nvPr/>
        </p:nvSpPr>
        <p:spPr>
          <a:xfrm>
            <a:off x="7955280" y="2487168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spc="100" kern="0" dirty="0">
                <a:solidFill>
                  <a:srgbClr val="94A1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Illustrative use of funds</a:t>
            </a:r>
            <a:endParaRPr lang="en-US" sz="1150" dirty="0"/>
          </a:p>
        </p:txBody>
      </p:sp>
      <p:graphicFrame>
        <p:nvGraphicFramePr>
          <p:cNvPr id="23" name="Chart 0" descr=""/>
          <p:cNvGraphicFramePr/>
          <p:nvPr/>
        </p:nvGraphicFramePr>
        <p:xfrm>
          <a:off x="7818120" y="2880360"/>
          <a:ext cx="3657600" cy="292608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3"/>
          </a:graphicData>
        </a:graphic>
      </p:graphicFrame>
      <p:sp>
        <p:nvSpPr>
          <p:cNvPr id="24" name="Text 20"/>
          <p:cNvSpPr/>
          <p:nvPr/>
        </p:nvSpPr>
        <p:spPr>
          <a:xfrm>
            <a:off x="7772400" y="5989320"/>
            <a:ext cx="377647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i="1" dirty="0">
                <a:solidFill>
                  <a:srgbClr val="E0A9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 Adjust to your plan ]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636008" y="1097280"/>
            <a:ext cx="2926080" cy="2926080"/>
          </a:xfrm>
          <a:prstGeom prst="ellipse">
            <a:avLst/>
          </a:prstGeom>
          <a:solidFill>
            <a:srgbClr val="E0A94F">
              <a:alpha val="10000"/>
            </a:srgbClr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58968" y="1234440"/>
            <a:ext cx="1280160" cy="1536192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0" y="3063240"/>
            <a:ext cx="1219169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spc="400" kern="0" dirty="0">
                <a:solidFill>
                  <a:srgbClr val="E0A9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OPPORTUNITY</a:t>
            </a:r>
            <a:endParaRPr lang="en-US" sz="1250" dirty="0"/>
          </a:p>
        </p:txBody>
      </p:sp>
      <p:sp>
        <p:nvSpPr>
          <p:cNvPr id="5" name="Text 2"/>
          <p:cNvSpPr/>
          <p:nvPr/>
        </p:nvSpPr>
        <p:spPr>
          <a:xfrm>
            <a:off x="914400" y="3474720"/>
            <a:ext cx="1036289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Own the rights layer of the AI cinema era.</a:t>
            </a:r>
            <a:endParaRPr lang="en-US" sz="3600" dirty="0"/>
          </a:p>
        </p:txBody>
      </p:sp>
      <p:sp>
        <p:nvSpPr>
          <p:cNvPr id="6" name="Text 3"/>
          <p:cNvSpPr/>
          <p:nvPr/>
        </p:nvSpPr>
        <p:spPr>
          <a:xfrm>
            <a:off x="2194560" y="4389120"/>
            <a:ext cx="780257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6000"/>
              </a:lnSpc>
              <a:buNone/>
            </a:pPr>
            <a:r>
              <a:rPr lang="en-US" sz="1550" dirty="0">
                <a:solidFill>
                  <a:srgbClr val="EAF0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new industry is being born without infrastructure to protect, distribute, or monetize it. AE9IS is building that infrastructure — and the window to own it is now.</a:t>
            </a:r>
            <a:endParaRPr lang="en-US" sz="1550" dirty="0"/>
          </a:p>
        </p:txBody>
      </p:sp>
      <p:sp>
        <p:nvSpPr>
          <p:cNvPr id="7" name="Text 4"/>
          <p:cNvSpPr/>
          <p:nvPr/>
        </p:nvSpPr>
        <p:spPr>
          <a:xfrm>
            <a:off x="0" y="5669280"/>
            <a:ext cx="12191695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spc="100" kern="0" dirty="0">
                <a:solidFill>
                  <a:srgbClr val="94A1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Anthony Carr   ·   lumenlabsatl@gmail.com   ·   www.ae9is.com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AE9IS — Sovereign AI Cinema — Investor Brief</dc:title>
  <dc:subject>PptxGenJS Presentation</dc:subject>
  <dc:creator>AE9IS / DNA-Vault</dc:creator>
  <cp:lastModifiedBy>AE9IS / DNA-Vault</cp:lastModifiedBy>
  <cp:revision>1</cp:revision>
  <dcterms:created xsi:type="dcterms:W3CDTF">2026-06-30T18:14:26Z</dcterms:created>
  <dcterms:modified xsi:type="dcterms:W3CDTF">2026-06-30T18:14:26Z</dcterms:modified>
</cp:coreProperties>
</file>